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oppins Ultra-Bold" charset="1" panose="00000900000000000000"/>
      <p:regular r:id="rId25"/>
    </p:embeddedFont>
    <p:embeddedFont>
      <p:font typeface="Poppins" charset="1" panose="00000500000000000000"/>
      <p:regular r:id="rId26"/>
    </p:embeddedFont>
    <p:embeddedFont>
      <p:font typeface="Poppins Semi-Bold" charset="1" panose="000007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Bold" charset="1" panose="00000800000000000000"/>
      <p:regular r:id="rId29"/>
    </p:embeddedFont>
    <p:embeddedFont>
      <p:font typeface="Poppins Medium" charset="1" panose="00000600000000000000"/>
      <p:regular r:id="rId30"/>
    </p:embeddedFont>
    <p:embeddedFont>
      <p:font typeface="Open Sans" charset="1" panose="020B0606030504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notesMasters/notesMaster1.xml" Type="http://schemas.openxmlformats.org/officeDocument/2006/relationships/notesMaster"/><Relationship Id="rId33" Target="theme/theme2.xml" Type="http://schemas.openxmlformats.org/officeDocument/2006/relationships/theme"/><Relationship Id="rId34" Target="notesSlides/notesSlide1.xml" Type="http://schemas.openxmlformats.org/officeDocument/2006/relationships/notesSlide"/><Relationship Id="rId35" Target="notesSlides/notesSlide2.xml" Type="http://schemas.openxmlformats.org/officeDocument/2006/relationships/notesSlide"/><Relationship Id="rId36" Target="notesSlides/notesSlide3.xml" Type="http://schemas.openxmlformats.org/officeDocument/2006/relationships/notesSlide"/><Relationship Id="rId37" Target="notesSlides/notesSlide4.xml" Type="http://schemas.openxmlformats.org/officeDocument/2006/relationships/notesSlide"/><Relationship Id="rId38" Target="notesSlides/notesSlide5.xml" Type="http://schemas.openxmlformats.org/officeDocument/2006/relationships/notesSlide"/><Relationship Id="rId39" Target="notesSlides/notesSlide6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7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 etapa de ideação teve início durante a primeira aula da disciplina de Processamento de Linguagem Natural (PLN).</a:t>
            </a:r>
          </a:p>
          <a:p>
            <a:r>
              <a:rPr lang="en-US"/>
              <a:t/>
            </a:r>
          </a:p>
          <a:p>
            <a:r>
              <a:rPr lang="en-US"/>
              <a:t>O professor propôs um desafio: os alunos deveriam levantar problemas do mundo real e propor possíveis soluções viáveis.</a:t>
            </a:r>
          </a:p>
          <a:p>
            <a:r>
              <a:rPr lang="en-US"/>
              <a:t/>
            </a:r>
          </a:p>
          <a:p>
            <a:r>
              <a:rPr lang="en-US"/>
              <a:t>Durante a dinâmica, a equipe identificou o desperdício de alimentos como um problema relevante, atual e com forte impacto social e ambiental.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Soluções inicialmente propostas:</a:t>
            </a:r>
          </a:p>
          <a:p>
            <a:r>
              <a:rPr lang="en-US"/>
              <a:t/>
            </a:r>
          </a:p>
          <a:p>
            <a:r>
              <a:rPr lang="en-US"/>
              <a:t>- Treinamentos de equipes de estabelecimentos comerciais para otimizar o uso dos alimentos.</a:t>
            </a:r>
          </a:p>
          <a:p>
            <a:r>
              <a:rPr lang="en-US"/>
              <a:t/>
            </a:r>
          </a:p>
          <a:p>
            <a:r>
              <a:rPr lang="en-US"/>
              <a:t>- Modelo preditivo com dados reais para prever a demanda e evitar excessos, considerando sazonalidades.</a:t>
            </a:r>
          </a:p>
          <a:p>
            <a:r>
              <a:rPr lang="en-US"/>
              <a:t/>
            </a:r>
          </a:p>
          <a:p>
            <a:r>
              <a:rPr lang="en-US"/>
              <a:t>- Parcerias com ONGs para doação das sobras de alimentos ainda consumíveis.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Diante disso, a equipe decidiu mudar o foco e criar um projeto que utilizasse PLN para analisar e avaliar ideias de projetos voltadas à redução do desperdício — baseando-se na percepção geral da sociedade, coletada por meio de comentários, tweets e opiniões públicas.</a:t>
            </a:r>
          </a:p>
          <a:p>
            <a:r>
              <a:rPr lang="en-US"/>
              <a:t/>
            </a:r>
          </a:p>
          <a:p>
            <a:r>
              <a:rPr lang="en-US"/>
              <a:t>Essa foi a origem do projeto atual: uma plataforma de análise de sentimentos de ideias sustentáveis, usando técnicas de PLN como base tecnológica para filtrar, interpretar e apoiar a escolha das melhores propostas.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 primeiro protótipo foi implementado no ambiente do Google Colab, facilitando testes rápidos e compartilhamento com a equipe.</a:t>
            </a:r>
          </a:p>
          <a:p>
            <a:r>
              <a:rPr lang="en-US"/>
              <a:t/>
            </a:r>
          </a:p>
          <a:p>
            <a:r>
              <a:rPr lang="en-US"/>
              <a:t>A entrada de dados foi feita por meio de células de código (inputs manuais de ideias).</a:t>
            </a:r>
          </a:p>
          <a:p>
            <a:r>
              <a:rPr lang="en-US"/>
              <a:t/>
            </a:r>
          </a:p>
          <a:p>
            <a:r>
              <a:rPr lang="en-US"/>
              <a:t>Utilizou-se a biblioteca googletrans para traduzir automaticamente o texto do português para o inglês.</a:t>
            </a:r>
          </a:p>
          <a:p>
            <a:r>
              <a:rPr lang="en-US"/>
              <a:t/>
            </a:r>
          </a:p>
          <a:p>
            <a:r>
              <a:rPr lang="en-US"/>
              <a:t>Essa tradução foi necessária porque o modelo de sentimento utilizado (VADER) é otimizado para a língua inglesa.</a:t>
            </a:r>
          </a:p>
          <a:p>
            <a:r>
              <a:rPr lang="en-US"/>
              <a:t/>
            </a:r>
          </a:p>
          <a:p>
            <a:r>
              <a:rPr lang="en-US"/>
              <a:t>A ideia traduzida foi processada com o modelo VADER, da biblioteca nltk, retornando os escores:</a:t>
            </a:r>
          </a:p>
          <a:p>
            <a:r>
              <a:rPr lang="en-US"/>
              <a:t/>
            </a:r>
          </a:p>
          <a:p>
            <a:r>
              <a:rPr lang="en-US"/>
              <a:t>Positivo</a:t>
            </a:r>
          </a:p>
          <a:p>
            <a:r>
              <a:rPr lang="en-US"/>
              <a:t/>
            </a:r>
          </a:p>
          <a:p>
            <a:r>
              <a:rPr lang="en-US"/>
              <a:t>Neutro</a:t>
            </a:r>
          </a:p>
          <a:p>
            <a:r>
              <a:rPr lang="en-US"/>
              <a:t/>
            </a:r>
          </a:p>
          <a:p>
            <a:r>
              <a:rPr lang="en-US"/>
              <a:t>Negativo</a:t>
            </a:r>
          </a:p>
          <a:p>
            <a:r>
              <a:rPr lang="en-US"/>
              <a:t/>
            </a:r>
          </a:p>
          <a:p>
            <a:r>
              <a:rPr lang="en-US"/>
              <a:t>Composto (score geral)</a:t>
            </a:r>
          </a:p>
          <a:p>
            <a:r>
              <a:rPr lang="en-US"/>
              <a:t/>
            </a:r>
          </a:p>
          <a:p>
            <a:r>
              <a:rPr lang="en-US"/>
              <a:t>A classificação foi interpretada para facilitar a compreensão dos resultados.</a:t>
            </a:r>
          </a:p>
          <a:p>
            <a:r>
              <a:rPr lang="en-US"/>
              <a:t/>
            </a:r>
          </a:p>
          <a:p>
            <a:r>
              <a:rPr lang="en-US"/>
              <a:t>Foi desenvolvido um léxico de sentimentos com termos relacionados ao desperdício de alimentos (ex: "sobra", "excesso", "doação", etc.).</a:t>
            </a:r>
          </a:p>
          <a:p>
            <a:r>
              <a:rPr lang="en-US"/>
              <a:t/>
            </a:r>
          </a:p>
          <a:p>
            <a:r>
              <a:rPr lang="en-US"/>
              <a:t>Cada palavra foi associada a um valor de sentimento (positivo ou negativo).</a:t>
            </a:r>
          </a:p>
          <a:p>
            <a:r>
              <a:rPr lang="en-US"/>
              <a:t/>
            </a:r>
          </a:p>
          <a:p>
            <a:r>
              <a:rPr lang="en-US"/>
              <a:t>As ideias e os comentários foram tokenizados, e palavras irrelevantes (stopwords) removidas.</a:t>
            </a:r>
          </a:p>
          <a:p>
            <a:r>
              <a:rPr lang="en-US"/>
              <a:t/>
            </a:r>
          </a:p>
          <a:p>
            <a:r>
              <a:rPr lang="en-US"/>
              <a:t>Usou-se um conjunto de palavras-chave (BoW) para filtrar comentários relacionados ao contexto da ideia analisada.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4. Criação de léxico personalizado</a:t>
            </a:r>
          </a:p>
          <a:p>
            <a:r>
              <a:rPr lang="en-US"/>
              <a:t>Foi desenvolvido um léxico de sentimentos com termos relacionados ao desperdício de alimentos (ex: "sobra", "excesso", "doação", etc.).</a:t>
            </a:r>
          </a:p>
          <a:p>
            <a:r>
              <a:rPr lang="en-US"/>
              <a:t/>
            </a:r>
          </a:p>
          <a:p>
            <a:r>
              <a:rPr lang="en-US"/>
              <a:t>Cada palavra foi associada a um valor de sentimento (positivo ou negativo).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Esta seção do código é onde a mágica acontece: os dados são processados, analisados e visualizados. Primeiramente, todos os comentários da base de dados (df_comentarios) são extraídos e transformados em uma lista. Em seguida, a função comentario_relevante é utilizada para filtrar apenas os comentários que contêm palavras-chave relevantes, definidas na bag_of_words. Esses comentários relevantes são armazenados em comentarios_relevantes.</a:t>
            </a:r>
          </a:p>
          <a:p>
            <a:r>
              <a:rPr lang="en-US"/>
              <a:t/>
            </a:r>
          </a:p>
          <a:p>
            <a:r>
              <a:rPr lang="en-US"/>
              <a:t>A análise de sentimentos é realizada de duas maneiras: utilizando o VADER (Valence Aware Dictionary and sEntiment Reasoner) e um léxico personalizado. O VADER, uma ferramenta popular para análise de sentimentos em inglês, requer que o texto seja traduzido. A função translator.translate traduz o texto de português para inglês, e o VADER calcula a polaridade do sentimento. O resultado, positivo, negativo ou neutro, é armazenado em resultado_vader.</a:t>
            </a:r>
          </a:p>
          <a:p>
            <a:r>
              <a:rPr lang="en-US"/>
              <a:t/>
            </a:r>
          </a:p>
          <a:p>
            <a:r>
              <a:rPr lang="en-US"/>
              <a:t>Paralelamente, a função analisar_sentimento utiliza um léxico personalizado (lexico_sentimentos) para analisar o sentimento do texto original em português. Essa função atribui pontuações a palavras-chave específicas e calcula uma pontuação geral para o texto. O resultado, juntamente com a pontuação, é armazenado em sentimento_personalizado e score_personalizado, respectivamente.</a:t>
            </a:r>
          </a:p>
          <a:p>
            <a:r>
              <a:rPr lang="en-US"/>
              <a:t/>
            </a:r>
          </a:p>
          <a:p>
            <a:r>
              <a:rPr lang="en-US"/>
              <a:t>Finalmente, os resultados de ambas as análises são exibidos. Além disso, uma nuvem de palavras é gerada a partir dos comentários relevantes. A nuvem de palavras oferece uma representação visual das palavras mais frequentes nos comentários, fornecendo uma visão geral dos tópicos e termos mais importantes. A biblioteca WordCloud é utilizada para criar a nuvem de palavras, que é então exibida em um gráfico. Em resumo, esta seção do código realiza o processamento, a análise de sentimentos e a visualização dos dados, fornecendo insights valiosos sobre o conjunto de dados de comentários.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Após a construção do protótipo inicial no Google Colab, foi realizada a validação do projeto, tanto em termos de viabilidade técnica quanto de relevância social e acadêmica.</a:t>
            </a:r>
          </a:p>
          <a:p>
            <a:r>
              <a:rPr lang="en-US"/>
              <a:t/>
            </a:r>
          </a:p>
          <a:p>
            <a:r>
              <a:rPr lang="en-US"/>
              <a:t>✅ Validação pelo professor da disciplina</a:t>
            </a:r>
          </a:p>
          <a:p>
            <a:r>
              <a:rPr lang="en-US"/>
              <a:t/>
            </a:r>
          </a:p>
          <a:p>
            <a:r>
              <a:rPr lang="en-US"/>
              <a:t>A proposta foi apresentada ao professor da disciplina de Processamento de Linguagem Natural (PLN).</a:t>
            </a:r>
          </a:p>
          <a:p>
            <a:r>
              <a:rPr lang="en-US"/>
              <a:t/>
            </a:r>
          </a:p>
          <a:p>
            <a:r>
              <a:rPr lang="en-US"/>
              <a:t>A ideia central — avaliar ideias de projeto para combater o desperdício de alimentos usando a percepção pública via PLN — foi elogiada.</a:t>
            </a:r>
          </a:p>
          <a:p>
            <a:r>
              <a:rPr lang="en-US"/>
              <a:t/>
            </a:r>
          </a:p>
          <a:p>
            <a:r>
              <a:rPr lang="en-US"/>
              <a:t>O professor considerou a abordagem criativa, socialmente relevante e tecnicamente adequada ao conteúdo da disciplina.</a:t>
            </a:r>
          </a:p>
          <a:p>
            <a:r>
              <a:rPr lang="en-US"/>
              <a:t/>
            </a:r>
          </a:p>
          <a:p>
            <a:r>
              <a:rPr lang="en-US"/>
              <a:t>🧪 Testes com ideias reais</a:t>
            </a:r>
          </a:p>
          <a:p>
            <a:r>
              <a:rPr lang="en-US"/>
              <a:t/>
            </a:r>
          </a:p>
          <a:p>
            <a:r>
              <a:rPr lang="en-US"/>
              <a:t>Diversas ideias de projeto foram submetidas ao sistema, simulando diferentes abordagens de combate ao desperdício de alimentos.</a:t>
            </a:r>
          </a:p>
          <a:p>
            <a:r>
              <a:rPr lang="en-US"/>
              <a:t/>
            </a:r>
          </a:p>
          <a:p>
            <a:r>
              <a:rPr lang="en-US"/>
              <a:t>Os resultados foram analisados quanto à coerência e sensibilidade do modelo aos diferentes contextos.</a:t>
            </a:r>
          </a:p>
          <a:p>
            <a:r>
              <a:rPr lang="en-US"/>
              <a:t/>
            </a:r>
          </a:p>
          <a:p>
            <a:r>
              <a:rPr lang="en-US"/>
              <a:t>🔍 Comparação entre os dois métodos de análise de sentimento:</a:t>
            </a:r>
          </a:p>
          <a:p>
            <a:r>
              <a:rPr lang="en-US"/>
              <a:t/>
            </a:r>
          </a:p>
          <a:p>
            <a:r>
              <a:rPr lang="en-US"/>
              <a:t>VADER (modelo pré-treinado em inglês):</a:t>
            </a:r>
          </a:p>
          <a:p>
            <a:r>
              <a:rPr lang="en-US"/>
              <a:t/>
            </a:r>
          </a:p>
          <a:p>
            <a:r>
              <a:rPr lang="en-US"/>
              <a:t>Detecta nuances de polaridade de forma eficiente, mesmo em frases complexas.</a:t>
            </a:r>
          </a:p>
          <a:p>
            <a:r>
              <a:rPr lang="en-US"/>
              <a:t/>
            </a:r>
          </a:p>
          <a:p>
            <a:r>
              <a:rPr lang="en-US"/>
              <a:t>Pontuação numérica traduzida em sentimento geral (positivo, negativo ou neutro).</a:t>
            </a:r>
          </a:p>
          <a:p>
            <a:r>
              <a:rPr lang="en-US"/>
              <a:t/>
            </a:r>
          </a:p>
          <a:p>
            <a:r>
              <a:rPr lang="en-US"/>
              <a:t>Léxico personalizado + BoW:</a:t>
            </a:r>
          </a:p>
          <a:p>
            <a:r>
              <a:rPr lang="en-US"/>
              <a:t/>
            </a:r>
          </a:p>
          <a:p>
            <a:r>
              <a:rPr lang="en-US"/>
              <a:t>Avaliação baseada em palavras-chave associadas ao contexto de desperdício de alimentos.</a:t>
            </a:r>
          </a:p>
          <a:p>
            <a:r>
              <a:rPr lang="en-US"/>
              <a:t/>
            </a:r>
          </a:p>
          <a:p>
            <a:r>
              <a:rPr lang="en-US"/>
              <a:t>Reforça o foco temático e proporciona uma interpretação mais específica ao domínio.</a:t>
            </a:r>
          </a:p>
          <a:p>
            <a:r>
              <a:rPr lang="en-US"/>
              <a:t/>
            </a:r>
          </a:p>
          <a:p>
            <a:r>
              <a:rPr lang="en-US"/>
              <a:t>📊 Resultados observados:</a:t>
            </a:r>
          </a:p>
          <a:p>
            <a:r>
              <a:rPr lang="en-US"/>
              <a:t/>
            </a:r>
          </a:p>
          <a:p>
            <a:r>
              <a:rPr lang="en-US"/>
              <a:t>Em grande parte dos casos, os dois métodos apresentaram resultados semelhantes, o que fortaleceu a confiabilidade do sistema.</a:t>
            </a:r>
          </a:p>
          <a:p>
            <a:r>
              <a:rPr lang="en-US"/>
              <a:t/>
            </a:r>
          </a:p>
          <a:p>
            <a:r>
              <a:rPr lang="en-US"/>
              <a:t>Pequenas divergências ocorreram em frases ambíguas ou muito genéricas, onde o modelo VADER captava melhor a estrutura sintática.</a:t>
            </a:r>
          </a:p>
          <a:p>
            <a:r>
              <a:rPr lang="en-US"/>
              <a:t/>
            </a:r>
          </a:p>
          <a:p>
            <a:r>
              <a:rPr lang="en-US"/>
              <a:t>A abordagem híbrida mostrou-se vantajosa por combinar generalização com especialização.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Entrada de texto (ideia do projeto)</a:t>
            </a:r>
          </a:p>
          <a:p>
            <a:r>
              <a:rPr lang="en-US"/>
              <a:t>O usuário insere a descrição de uma ideia de projeto voltada à redução do desperdício de alimentos.</a:t>
            </a:r>
          </a:p>
          <a:p>
            <a:r>
              <a:rPr lang="en-US"/>
              <a:t/>
            </a:r>
          </a:p>
          <a:p>
            <a:r>
              <a:rPr lang="en-US"/>
              <a:t>A entrada é feita via campo de texto no app Streamlit.</a:t>
            </a:r>
          </a:p>
          <a:p>
            <a:r>
              <a:rPr lang="en-US"/>
              <a:t/>
            </a:r>
          </a:p>
          <a:p>
            <a:r>
              <a:rPr lang="en-US"/>
              <a:t>2. Tradução automática (Googletrans)</a:t>
            </a:r>
          </a:p>
          <a:p>
            <a:r>
              <a:rPr lang="en-US"/>
              <a:t>O texto em português é traduzido automaticamente para inglês usando googletrans, pois o VADER opera em inglês.</a:t>
            </a:r>
          </a:p>
          <a:p>
            <a:r>
              <a:rPr lang="en-US"/>
              <a:t/>
            </a:r>
          </a:p>
          <a:p>
            <a:r>
              <a:rPr lang="en-US"/>
              <a:t>3. Análise de sentimento com dois métodos:</a:t>
            </a:r>
          </a:p>
          <a:p>
            <a:r>
              <a:rPr lang="en-US"/>
              <a:t>Método 1: VADER (pré-treinado - NLTK)</a:t>
            </a:r>
          </a:p>
          <a:p>
            <a:r>
              <a:rPr lang="en-US"/>
              <a:t/>
            </a:r>
          </a:p>
          <a:p>
            <a:r>
              <a:rPr lang="en-US"/>
              <a:t>Gera pontuações de sentimento (positivo, negativo, neutro, composto).</a:t>
            </a:r>
          </a:p>
          <a:p>
            <a:r>
              <a:rPr lang="en-US"/>
              <a:t/>
            </a:r>
          </a:p>
          <a:p>
            <a:r>
              <a:rPr lang="en-US"/>
              <a:t>Interpreta o sentimento geral da ideia com base em texto traduzido.</a:t>
            </a:r>
          </a:p>
          <a:p>
            <a:r>
              <a:rPr lang="en-US"/>
              <a:t/>
            </a:r>
          </a:p>
          <a:p>
            <a:r>
              <a:rPr lang="en-US"/>
              <a:t>Método 2: Léxico personalizado + Bag of Words</a:t>
            </a:r>
          </a:p>
          <a:p>
            <a:r>
              <a:rPr lang="en-US"/>
              <a:t/>
            </a:r>
          </a:p>
          <a:p>
            <a:r>
              <a:rPr lang="en-US"/>
              <a:t>Usa um dicionário próprio de palavras com polaridade associada ao tema "desperdício de alimentos".</a:t>
            </a:r>
          </a:p>
          <a:p>
            <a:r>
              <a:rPr lang="en-US"/>
              <a:t/>
            </a:r>
          </a:p>
          <a:p>
            <a:r>
              <a:rPr lang="en-US"/>
              <a:t>Utiliza tokenização, remoção de stopwords e soma da pontuação para inferir o sentimento da ideia com foco contextual.</a:t>
            </a:r>
          </a:p>
          <a:p>
            <a:r>
              <a:rPr lang="en-US"/>
              <a:t/>
            </a:r>
          </a:p>
          <a:p>
            <a:r>
              <a:rPr lang="en-US"/>
              <a:t>4. Filtragem de comentários relacionados (BoW)</a:t>
            </a:r>
          </a:p>
          <a:p>
            <a:r>
              <a:rPr lang="en-US"/>
              <a:t>Um conjunto de comentários públicos (como tweets) é utilizado para criar uma base de apoio.</a:t>
            </a:r>
          </a:p>
          <a:p>
            <a:r>
              <a:rPr lang="en-US"/>
              <a:t/>
            </a:r>
          </a:p>
          <a:p>
            <a:r>
              <a:rPr lang="en-US"/>
              <a:t>Um bag of words temático filtra apenas os comentários que têm relação direta com a ideia analisada.</a:t>
            </a:r>
          </a:p>
          <a:p>
            <a:r>
              <a:rPr lang="en-US"/>
              <a:t/>
            </a:r>
          </a:p>
          <a:p>
            <a:r>
              <a:rPr lang="en-US"/>
              <a:t>5. Geração de nuvem de palavras (WordCloud)</a:t>
            </a:r>
          </a:p>
          <a:p>
            <a:r>
              <a:rPr lang="en-US"/>
              <a:t>A partir dos comentários filtrados, é gerada uma nuvem de palavras com wordcloud, refletindo os termos mais recorrentes associados à ideia do projeto.</a:t>
            </a:r>
          </a:p>
          <a:p>
            <a:r>
              <a:rPr lang="en-US"/>
              <a:t/>
            </a:r>
          </a:p>
          <a:p>
            <a:r>
              <a:rPr lang="en-US"/>
              <a:t>Essa nuvem é então traduzida de volta para o português para facilitar a interpretação pelo usuário.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29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0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1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0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8.png" Type="http://schemas.openxmlformats.org/officeDocument/2006/relationships/image"/><Relationship Id="rId5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098673" y="6745271"/>
            <a:ext cx="9366948" cy="0"/>
          </a:xfrm>
          <a:prstGeom prst="line">
            <a:avLst/>
          </a:prstGeom>
          <a:ln cap="flat" w="38100">
            <a:solidFill>
              <a:srgbClr val="FF9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615753" y="1624848"/>
            <a:ext cx="11046315" cy="8662152"/>
          </a:xfrm>
          <a:custGeom>
            <a:avLst/>
            <a:gdLst/>
            <a:ahLst/>
            <a:cxnLst/>
            <a:rect r="r" b="b" t="t" l="l"/>
            <a:pathLst>
              <a:path h="8662152" w="11046315">
                <a:moveTo>
                  <a:pt x="0" y="0"/>
                </a:moveTo>
                <a:lnTo>
                  <a:pt x="11046315" y="0"/>
                </a:lnTo>
                <a:lnTo>
                  <a:pt x="11046315" y="8662152"/>
                </a:lnTo>
                <a:lnTo>
                  <a:pt x="0" y="8662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540298" y="-1219837"/>
            <a:ext cx="2439674" cy="243967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7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259300" y="4028142"/>
            <a:ext cx="2315286" cy="231528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540298" y="2134629"/>
            <a:ext cx="10925324" cy="2576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606"/>
              </a:lnSpc>
              <a:spcBef>
                <a:spcPct val="0"/>
              </a:spcBef>
            </a:pPr>
            <a:r>
              <a:rPr lang="en-US" b="true" sz="5598" spc="22">
                <a:solidFill>
                  <a:srgbClr val="FF91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ANALISADOR DE IDEIAS DE PROJETOS PARA REDUÇÃO DO DESPERDÍCIO DE ALIMENTOS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61089" y="5094568"/>
            <a:ext cx="9504532" cy="1210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03"/>
              </a:lnSpc>
            </a:pPr>
            <a:r>
              <a:rPr lang="en-US" b="true" sz="3901" spc="-140">
                <a:solidFill>
                  <a:srgbClr val="123D7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PROCESSAMENTO </a:t>
            </a:r>
          </a:p>
          <a:p>
            <a:pPr algn="r">
              <a:lnSpc>
                <a:spcPts val="4603"/>
              </a:lnSpc>
              <a:spcBef>
                <a:spcPct val="0"/>
              </a:spcBef>
            </a:pPr>
            <a:r>
              <a:rPr lang="en-US" b="true" sz="3901" spc="-140">
                <a:solidFill>
                  <a:srgbClr val="123D7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 LINGUAGEM NATURAL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79971" y="6878364"/>
            <a:ext cx="8485650" cy="97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406"/>
              </a:lnSpc>
              <a:spcBef>
                <a:spcPct val="0"/>
              </a:spcBef>
            </a:pPr>
            <a:r>
              <a:rPr lang="en-US" sz="2798" spc="11">
                <a:solidFill>
                  <a:srgbClr val="2F50A4"/>
                </a:solidFill>
                <a:latin typeface="Poppins"/>
                <a:ea typeface="Poppins"/>
                <a:cs typeface="Poppins"/>
                <a:sym typeface="Poppins"/>
              </a:rPr>
              <a:t>MBA - Ciência de Dados e Inteligência Artificial</a:t>
            </a:r>
          </a:p>
          <a:p>
            <a:pPr algn="r" marL="0" indent="0" lvl="0">
              <a:lnSpc>
                <a:spcPts val="2406"/>
              </a:lnSpc>
              <a:spcBef>
                <a:spcPct val="0"/>
              </a:spcBef>
            </a:pPr>
          </a:p>
          <a:p>
            <a:pPr algn="r" marL="0" indent="0" lvl="0">
              <a:lnSpc>
                <a:spcPts val="2406"/>
              </a:lnSpc>
              <a:spcBef>
                <a:spcPct val="0"/>
              </a:spcBef>
            </a:pPr>
            <a:r>
              <a:rPr lang="en-US" sz="2798" spc="11" strike="noStrike" u="none">
                <a:solidFill>
                  <a:srgbClr val="2F50A4"/>
                </a:solidFill>
                <a:latin typeface="Poppins"/>
                <a:ea typeface="Poppins"/>
                <a:cs typeface="Poppins"/>
                <a:sym typeface="Poppins"/>
              </a:rPr>
              <a:t>Senac - PE</a:t>
            </a:r>
          </a:p>
        </p:txBody>
      </p:sp>
      <p:sp>
        <p:nvSpPr>
          <p:cNvPr name="Freeform 13" id="13" descr="Notas de corte FIES no(a) undefined – Educa Mais Brasil"/>
          <p:cNvSpPr/>
          <p:nvPr/>
        </p:nvSpPr>
        <p:spPr>
          <a:xfrm flipH="false" flipV="false" rot="0">
            <a:off x="15112141" y="7856440"/>
            <a:ext cx="2706960" cy="2040673"/>
          </a:xfrm>
          <a:custGeom>
            <a:avLst/>
            <a:gdLst/>
            <a:ahLst/>
            <a:cxnLst/>
            <a:rect r="r" b="b" t="t" l="l"/>
            <a:pathLst>
              <a:path h="2040673" w="2706960">
                <a:moveTo>
                  <a:pt x="0" y="0"/>
                </a:moveTo>
                <a:lnTo>
                  <a:pt x="2706960" y="0"/>
                </a:lnTo>
                <a:lnTo>
                  <a:pt x="2706960" y="2040673"/>
                </a:lnTo>
                <a:lnTo>
                  <a:pt x="0" y="2040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7" t="0" r="-257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648823" y="1312968"/>
            <a:ext cx="14331822" cy="5368462"/>
          </a:xfrm>
          <a:custGeom>
            <a:avLst/>
            <a:gdLst/>
            <a:ahLst/>
            <a:cxnLst/>
            <a:rect r="r" b="b" t="t" l="l"/>
            <a:pathLst>
              <a:path h="5368462" w="14331822">
                <a:moveTo>
                  <a:pt x="0" y="0"/>
                </a:moveTo>
                <a:lnTo>
                  <a:pt x="14331822" y="0"/>
                </a:lnTo>
                <a:lnTo>
                  <a:pt x="14331822" y="5368461"/>
                </a:lnTo>
                <a:lnTo>
                  <a:pt x="0" y="5368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22824" y="-970014"/>
            <a:ext cx="2439674" cy="243967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3F6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96893" y="9258300"/>
            <a:ext cx="2315286" cy="231528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10310433" cy="8229600"/>
          </a:xfrm>
          <a:custGeom>
            <a:avLst/>
            <a:gdLst/>
            <a:ahLst/>
            <a:cxnLst/>
            <a:rect r="r" b="b" t="t" l="l"/>
            <a:pathLst>
              <a:path h="8229600" w="10310433">
                <a:moveTo>
                  <a:pt x="0" y="0"/>
                </a:moveTo>
                <a:lnTo>
                  <a:pt x="10310433" y="0"/>
                </a:lnTo>
                <a:lnTo>
                  <a:pt x="103104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57150" cap="sq">
            <a:solidFill>
              <a:srgbClr val="FF9100"/>
            </a:solidFill>
            <a:prstDash val="solid"/>
            <a:miter/>
          </a:ln>
        </p:spPr>
      </p:sp>
      <p:sp>
        <p:nvSpPr>
          <p:cNvPr name="Freeform 10" id="10" descr="Notas de corte FIES no(a) undefined – Educa Mais Brasil"/>
          <p:cNvSpPr/>
          <p:nvPr/>
        </p:nvSpPr>
        <p:spPr>
          <a:xfrm flipH="false" flipV="false" rot="0">
            <a:off x="15112141" y="7856440"/>
            <a:ext cx="2706960" cy="2040673"/>
          </a:xfrm>
          <a:custGeom>
            <a:avLst/>
            <a:gdLst/>
            <a:ahLst/>
            <a:cxnLst/>
            <a:rect r="r" b="b" t="t" l="l"/>
            <a:pathLst>
              <a:path h="2040673" w="2706960">
                <a:moveTo>
                  <a:pt x="0" y="0"/>
                </a:moveTo>
                <a:lnTo>
                  <a:pt x="2706960" y="0"/>
                </a:lnTo>
                <a:lnTo>
                  <a:pt x="2706960" y="2040673"/>
                </a:lnTo>
                <a:lnTo>
                  <a:pt x="0" y="20406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7" t="0" r="-25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451011" y="1717043"/>
            <a:ext cx="5322260" cy="72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32"/>
              </a:lnSpc>
              <a:spcBef>
                <a:spcPct val="0"/>
              </a:spcBef>
            </a:pPr>
            <a:r>
              <a:rPr lang="en-US" b="true" sz="4603" spc="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Léxico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437858" y="1403991"/>
            <a:ext cx="14331822" cy="5368462"/>
          </a:xfrm>
          <a:custGeom>
            <a:avLst/>
            <a:gdLst/>
            <a:ahLst/>
            <a:cxnLst/>
            <a:rect r="r" b="b" t="t" l="l"/>
            <a:pathLst>
              <a:path h="5368462" w="14331822">
                <a:moveTo>
                  <a:pt x="0" y="0"/>
                </a:moveTo>
                <a:lnTo>
                  <a:pt x="14331822" y="0"/>
                </a:lnTo>
                <a:lnTo>
                  <a:pt x="14331822" y="5368462"/>
                </a:lnTo>
                <a:lnTo>
                  <a:pt x="0" y="5368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22824" y="-970014"/>
            <a:ext cx="2439674" cy="243967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3F6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96893" y="9258300"/>
            <a:ext cx="2315286" cy="231528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12169464" cy="8229600"/>
          </a:xfrm>
          <a:custGeom>
            <a:avLst/>
            <a:gdLst/>
            <a:ahLst/>
            <a:cxnLst/>
            <a:rect r="r" b="b" t="t" l="l"/>
            <a:pathLst>
              <a:path h="8229600" w="12169464">
                <a:moveTo>
                  <a:pt x="0" y="0"/>
                </a:moveTo>
                <a:lnTo>
                  <a:pt x="12169464" y="0"/>
                </a:lnTo>
                <a:lnTo>
                  <a:pt x="121694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57150" cap="sq">
            <a:solidFill>
              <a:srgbClr val="FF91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2451011" y="1441085"/>
            <a:ext cx="5322260" cy="1411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32"/>
              </a:lnSpc>
              <a:spcBef>
                <a:spcPct val="0"/>
              </a:spcBef>
            </a:pPr>
            <a:r>
              <a:rPr lang="en-US" b="true" sz="4603" spc="18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Dados e </a:t>
            </a:r>
          </a:p>
          <a:p>
            <a:pPr algn="r">
              <a:lnSpc>
                <a:spcPts val="5432"/>
              </a:lnSpc>
              <a:spcBef>
                <a:spcPct val="0"/>
              </a:spcBef>
            </a:pPr>
            <a:r>
              <a:rPr lang="en-US" b="true" sz="4603" spc="18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Execução</a:t>
            </a:r>
          </a:p>
        </p:txBody>
      </p:sp>
      <p:sp>
        <p:nvSpPr>
          <p:cNvPr name="Freeform 11" id="11" descr="Notas de corte FIES no(a) undefined – Educa Mais Brasil"/>
          <p:cNvSpPr/>
          <p:nvPr/>
        </p:nvSpPr>
        <p:spPr>
          <a:xfrm flipH="false" flipV="false" rot="0">
            <a:off x="15112141" y="7856440"/>
            <a:ext cx="2706960" cy="2040673"/>
          </a:xfrm>
          <a:custGeom>
            <a:avLst/>
            <a:gdLst/>
            <a:ahLst/>
            <a:cxnLst/>
            <a:rect r="r" b="b" t="t" l="l"/>
            <a:pathLst>
              <a:path h="2040673" w="2706960">
                <a:moveTo>
                  <a:pt x="0" y="0"/>
                </a:moveTo>
                <a:lnTo>
                  <a:pt x="2706960" y="0"/>
                </a:lnTo>
                <a:lnTo>
                  <a:pt x="2706960" y="2040673"/>
                </a:lnTo>
                <a:lnTo>
                  <a:pt x="0" y="20406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7" t="0" r="-257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648823" y="1312968"/>
            <a:ext cx="14331822" cy="5368462"/>
          </a:xfrm>
          <a:custGeom>
            <a:avLst/>
            <a:gdLst/>
            <a:ahLst/>
            <a:cxnLst/>
            <a:rect r="r" b="b" t="t" l="l"/>
            <a:pathLst>
              <a:path h="5368462" w="14331822">
                <a:moveTo>
                  <a:pt x="0" y="0"/>
                </a:moveTo>
                <a:lnTo>
                  <a:pt x="14331822" y="0"/>
                </a:lnTo>
                <a:lnTo>
                  <a:pt x="14331822" y="5368461"/>
                </a:lnTo>
                <a:lnTo>
                  <a:pt x="0" y="5368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22824" y="-970014"/>
            <a:ext cx="2439674" cy="243967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3F6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96893" y="9258300"/>
            <a:ext cx="2315286" cy="231528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12169464" cy="8229600"/>
          </a:xfrm>
          <a:custGeom>
            <a:avLst/>
            <a:gdLst/>
            <a:ahLst/>
            <a:cxnLst/>
            <a:rect r="r" b="b" t="t" l="l"/>
            <a:pathLst>
              <a:path h="8229600" w="12169464">
                <a:moveTo>
                  <a:pt x="0" y="0"/>
                </a:moveTo>
                <a:lnTo>
                  <a:pt x="12169464" y="0"/>
                </a:lnTo>
                <a:lnTo>
                  <a:pt x="121694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2504" b="0"/>
            </a:stretch>
          </a:blipFill>
          <a:ln w="57150" cap="sq">
            <a:solidFill>
              <a:srgbClr val="FF9100"/>
            </a:solidFill>
            <a:prstDash val="solid"/>
            <a:miter/>
          </a:ln>
        </p:spPr>
      </p:sp>
      <p:sp>
        <p:nvSpPr>
          <p:cNvPr name="Freeform 10" id="10" descr="Notas de corte FIES no(a) undefined – Educa Mais Brasil"/>
          <p:cNvSpPr/>
          <p:nvPr/>
        </p:nvSpPr>
        <p:spPr>
          <a:xfrm flipH="false" flipV="false" rot="0">
            <a:off x="15112141" y="7856440"/>
            <a:ext cx="2706960" cy="2040673"/>
          </a:xfrm>
          <a:custGeom>
            <a:avLst/>
            <a:gdLst/>
            <a:ahLst/>
            <a:cxnLst/>
            <a:rect r="r" b="b" t="t" l="l"/>
            <a:pathLst>
              <a:path h="2040673" w="2706960">
                <a:moveTo>
                  <a:pt x="0" y="0"/>
                </a:moveTo>
                <a:lnTo>
                  <a:pt x="2706960" y="0"/>
                </a:lnTo>
                <a:lnTo>
                  <a:pt x="2706960" y="2040673"/>
                </a:lnTo>
                <a:lnTo>
                  <a:pt x="0" y="2040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7" t="0" r="-25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451011" y="1717043"/>
            <a:ext cx="5322260" cy="72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32"/>
              </a:lnSpc>
              <a:spcBef>
                <a:spcPct val="0"/>
              </a:spcBef>
            </a:pPr>
            <a:r>
              <a:rPr lang="en-US" b="true" sz="4603" spc="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Funções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648823" y="1312968"/>
            <a:ext cx="14331822" cy="5368462"/>
          </a:xfrm>
          <a:custGeom>
            <a:avLst/>
            <a:gdLst/>
            <a:ahLst/>
            <a:cxnLst/>
            <a:rect r="r" b="b" t="t" l="l"/>
            <a:pathLst>
              <a:path h="5368462" w="14331822">
                <a:moveTo>
                  <a:pt x="0" y="0"/>
                </a:moveTo>
                <a:lnTo>
                  <a:pt x="14331822" y="0"/>
                </a:lnTo>
                <a:lnTo>
                  <a:pt x="14331822" y="5368461"/>
                </a:lnTo>
                <a:lnTo>
                  <a:pt x="0" y="5368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22824" y="-970014"/>
            <a:ext cx="2439674" cy="243967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3F6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96893" y="9258300"/>
            <a:ext cx="2315286" cy="231528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740937" y="1028700"/>
            <a:ext cx="3389567" cy="3389567"/>
          </a:xfrm>
          <a:custGeom>
            <a:avLst/>
            <a:gdLst/>
            <a:ahLst/>
            <a:cxnLst/>
            <a:rect r="r" b="b" t="t" l="l"/>
            <a:pathLst>
              <a:path h="3389567" w="3389567">
                <a:moveTo>
                  <a:pt x="0" y="0"/>
                </a:moveTo>
                <a:lnTo>
                  <a:pt x="3389566" y="0"/>
                </a:lnTo>
                <a:lnTo>
                  <a:pt x="3389566" y="3389567"/>
                </a:lnTo>
                <a:lnTo>
                  <a:pt x="0" y="3389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24900" y="6135382"/>
            <a:ext cx="2621639" cy="3144394"/>
          </a:xfrm>
          <a:custGeom>
            <a:avLst/>
            <a:gdLst/>
            <a:ahLst/>
            <a:cxnLst/>
            <a:rect r="r" b="b" t="t" l="l"/>
            <a:pathLst>
              <a:path h="3144394" w="2621639">
                <a:moveTo>
                  <a:pt x="0" y="0"/>
                </a:moveTo>
                <a:lnTo>
                  <a:pt x="2621639" y="0"/>
                </a:lnTo>
                <a:lnTo>
                  <a:pt x="2621639" y="3144394"/>
                </a:lnTo>
                <a:lnTo>
                  <a:pt x="0" y="31443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59601" y="3730499"/>
            <a:ext cx="8252827" cy="530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1"/>
              </a:lnSpc>
              <a:spcBef>
                <a:spcPct val="0"/>
              </a:spcBef>
            </a:pPr>
            <a:r>
              <a:rPr lang="en-US" b="true" sz="2236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Após a construção do protótipo inicial no Google Colab, foi realizada a validação do projeto, tanto em termos de viabilidade técnica quanto de relevância social e acadêmica.</a:t>
            </a:r>
          </a:p>
          <a:p>
            <a:pPr algn="l" marL="0" indent="0" lvl="0">
              <a:lnSpc>
                <a:spcPts val="3131"/>
              </a:lnSpc>
              <a:spcBef>
                <a:spcPct val="0"/>
              </a:spcBef>
            </a:pPr>
          </a:p>
          <a:p>
            <a:pPr algn="l" marL="547658" indent="-273829" lvl="1">
              <a:lnSpc>
                <a:spcPts val="355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36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Testes com ideias reais</a:t>
            </a:r>
          </a:p>
          <a:p>
            <a:pPr algn="l" marL="547658" indent="-273829" lvl="1">
              <a:lnSpc>
                <a:spcPts val="355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36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Comparação entre os métodos</a:t>
            </a:r>
          </a:p>
          <a:p>
            <a:pPr algn="l" marL="1095316" indent="-365105" lvl="2">
              <a:lnSpc>
                <a:spcPts val="3551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536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VADER (modelo pré-treinado em inglês)</a:t>
            </a:r>
          </a:p>
          <a:p>
            <a:pPr algn="l" marL="1095316" indent="-365105" lvl="2">
              <a:lnSpc>
                <a:spcPts val="3551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536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Léxico personalizado + BoW</a:t>
            </a:r>
          </a:p>
          <a:p>
            <a:pPr algn="l" marL="547658" indent="-273829" lvl="1">
              <a:lnSpc>
                <a:spcPts val="355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36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Ambos apresentaram resultados semelhantes</a:t>
            </a:r>
          </a:p>
          <a:p>
            <a:pPr algn="l">
              <a:lnSpc>
                <a:spcPts val="2571"/>
              </a:lnSpc>
              <a:spcBef>
                <a:spcPct val="0"/>
              </a:spcBef>
            </a:pPr>
          </a:p>
          <a:p>
            <a:pPr algn="l">
              <a:lnSpc>
                <a:spcPts val="3136"/>
              </a:lnSpc>
              <a:spcBef>
                <a:spcPct val="0"/>
              </a:spcBef>
            </a:pPr>
            <a:r>
              <a:rPr lang="en-US" b="true" sz="2240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 projeto foi considerado maduro o suficiente para evoluir para uma aplicação com interface gráfica.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59601" y="2124412"/>
            <a:ext cx="5774209" cy="96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59"/>
              </a:lnSpc>
              <a:spcBef>
                <a:spcPct val="0"/>
              </a:spcBef>
            </a:pPr>
            <a:r>
              <a:rPr lang="en-US" b="true" sz="6067" spc="24">
                <a:solidFill>
                  <a:srgbClr val="FF9100"/>
                </a:solidFill>
                <a:latin typeface="Poppins Bold"/>
                <a:ea typeface="Poppins Bold"/>
                <a:cs typeface="Poppins Bold"/>
                <a:sym typeface="Poppins Bold"/>
              </a:rPr>
              <a:t>Validação</a:t>
            </a:r>
          </a:p>
        </p:txBody>
      </p:sp>
      <p:sp>
        <p:nvSpPr>
          <p:cNvPr name="Freeform 13" id="13" descr="Notas de corte FIES no(a) undefined – Educa Mais Brasil"/>
          <p:cNvSpPr/>
          <p:nvPr/>
        </p:nvSpPr>
        <p:spPr>
          <a:xfrm flipH="false" flipV="false" rot="0">
            <a:off x="15112141" y="7856440"/>
            <a:ext cx="2706960" cy="2040673"/>
          </a:xfrm>
          <a:custGeom>
            <a:avLst/>
            <a:gdLst/>
            <a:ahLst/>
            <a:cxnLst/>
            <a:rect r="r" b="b" t="t" l="l"/>
            <a:pathLst>
              <a:path h="2040673" w="2706960">
                <a:moveTo>
                  <a:pt x="0" y="0"/>
                </a:moveTo>
                <a:lnTo>
                  <a:pt x="2706960" y="0"/>
                </a:lnTo>
                <a:lnTo>
                  <a:pt x="2706960" y="2040673"/>
                </a:lnTo>
                <a:lnTo>
                  <a:pt x="0" y="20406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57" t="0" r="-257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52945" y="3374124"/>
            <a:ext cx="3988078" cy="95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80"/>
              </a:lnSpc>
              <a:spcBef>
                <a:spcPct val="0"/>
              </a:spcBef>
            </a:pPr>
            <a:r>
              <a:rPr lang="en-US" b="true" sz="6000" spc="24">
                <a:solidFill>
                  <a:srgbClr val="FF9100"/>
                </a:solidFill>
                <a:latin typeface="Poppins Bold"/>
                <a:ea typeface="Poppins Bold"/>
                <a:cs typeface="Poppins Bold"/>
                <a:sym typeface="Poppins Bold"/>
              </a:rPr>
              <a:t>Execução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96197" y="-229209"/>
            <a:ext cx="8007760" cy="4828012"/>
          </a:xfrm>
          <a:custGeom>
            <a:avLst/>
            <a:gdLst/>
            <a:ahLst/>
            <a:cxnLst/>
            <a:rect r="r" b="b" t="t" l="l"/>
            <a:pathLst>
              <a:path h="4828012" w="8007760">
                <a:moveTo>
                  <a:pt x="0" y="0"/>
                </a:moveTo>
                <a:lnTo>
                  <a:pt x="8007760" y="0"/>
                </a:lnTo>
                <a:lnTo>
                  <a:pt x="8007760" y="4828012"/>
                </a:lnTo>
                <a:lnTo>
                  <a:pt x="0" y="4828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38079" y="1028069"/>
            <a:ext cx="3838268" cy="3838268"/>
          </a:xfrm>
          <a:custGeom>
            <a:avLst/>
            <a:gdLst/>
            <a:ahLst/>
            <a:cxnLst/>
            <a:rect r="r" b="b" t="t" l="l"/>
            <a:pathLst>
              <a:path h="3838268" w="3838268">
                <a:moveTo>
                  <a:pt x="0" y="0"/>
                </a:moveTo>
                <a:lnTo>
                  <a:pt x="3838268" y="0"/>
                </a:lnTo>
                <a:lnTo>
                  <a:pt x="3838268" y="3838268"/>
                </a:lnTo>
                <a:lnTo>
                  <a:pt x="0" y="38382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52945" y="4799662"/>
            <a:ext cx="8385135" cy="3915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1"/>
              </a:lnSpc>
              <a:spcBef>
                <a:spcPct val="0"/>
              </a:spcBef>
            </a:pPr>
            <a:r>
              <a:rPr lang="en-US" b="true" sz="2236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Apó</a:t>
            </a:r>
            <a:r>
              <a:rPr lang="en-US" b="true" sz="2236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 a validação do protótipo no Google Colab, a equipe avançou para a fase de execução final do projeto, focando na criação de uma aplicação funcional com interface amigável, capaz de rodar localmente.</a:t>
            </a:r>
          </a:p>
          <a:p>
            <a:pPr algn="l">
              <a:lnSpc>
                <a:spcPts val="3131"/>
              </a:lnSpc>
              <a:spcBef>
                <a:spcPct val="0"/>
              </a:spcBef>
            </a:pPr>
          </a:p>
          <a:p>
            <a:pPr algn="l" marL="482889" indent="-241445" lvl="1">
              <a:lnSpc>
                <a:spcPts val="313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36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Streamlit para o desenvolvimento rápido de interfaces web interativas</a:t>
            </a:r>
          </a:p>
          <a:p>
            <a:pPr algn="l" marL="482889" indent="-241445" lvl="1">
              <a:lnSpc>
                <a:spcPts val="313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36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</a:t>
            </a:r>
            <a:r>
              <a:rPr lang="en-US" b="true" sz="2236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ódigo modularizado e organizado em um projeto com execução local</a:t>
            </a:r>
          </a:p>
          <a:p>
            <a:pPr algn="l">
              <a:lnSpc>
                <a:spcPts val="3131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7711563" y="9067163"/>
            <a:ext cx="2439674" cy="243967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3F6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 descr="Notas de corte FIES no(a) undefined – Educa Mais Brasil"/>
          <p:cNvSpPr/>
          <p:nvPr/>
        </p:nvSpPr>
        <p:spPr>
          <a:xfrm flipH="false" flipV="false" rot="0">
            <a:off x="15112141" y="7856440"/>
            <a:ext cx="2706960" cy="2040673"/>
          </a:xfrm>
          <a:custGeom>
            <a:avLst/>
            <a:gdLst/>
            <a:ahLst/>
            <a:cxnLst/>
            <a:rect r="r" b="b" t="t" l="l"/>
            <a:pathLst>
              <a:path h="2040673" w="2706960">
                <a:moveTo>
                  <a:pt x="0" y="0"/>
                </a:moveTo>
                <a:lnTo>
                  <a:pt x="2706960" y="0"/>
                </a:lnTo>
                <a:lnTo>
                  <a:pt x="2706960" y="2040673"/>
                </a:lnTo>
                <a:lnTo>
                  <a:pt x="0" y="20406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7" t="0" r="-257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83193" y="-998900"/>
            <a:ext cx="10187809" cy="6142400"/>
          </a:xfrm>
          <a:custGeom>
            <a:avLst/>
            <a:gdLst/>
            <a:ahLst/>
            <a:cxnLst/>
            <a:rect r="r" b="b" t="t" l="l"/>
            <a:pathLst>
              <a:path h="6142400" w="10187809">
                <a:moveTo>
                  <a:pt x="0" y="0"/>
                </a:moveTo>
                <a:lnTo>
                  <a:pt x="10187808" y="0"/>
                </a:lnTo>
                <a:lnTo>
                  <a:pt x="10187808" y="6142400"/>
                </a:lnTo>
                <a:lnTo>
                  <a:pt x="0" y="614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87791" y="-128609"/>
            <a:ext cx="254505" cy="11559848"/>
            <a:chOff x="0" y="0"/>
            <a:chExt cx="67030" cy="30445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030" cy="3044569"/>
            </a:xfrm>
            <a:custGeom>
              <a:avLst/>
              <a:gdLst/>
              <a:ahLst/>
              <a:cxnLst/>
              <a:rect r="r" b="b" t="t" l="l"/>
              <a:pathLst>
                <a:path h="3044569" w="67030">
                  <a:moveTo>
                    <a:pt x="0" y="0"/>
                  </a:moveTo>
                  <a:lnTo>
                    <a:pt x="67030" y="0"/>
                  </a:lnTo>
                  <a:lnTo>
                    <a:pt x="67030" y="3044569"/>
                  </a:lnTo>
                  <a:lnTo>
                    <a:pt x="0" y="3044569"/>
                  </a:lnTo>
                  <a:close/>
                </a:path>
              </a:pathLst>
            </a:custGeom>
            <a:solidFill>
              <a:srgbClr val="123D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7030" cy="3082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944297" y="871537"/>
            <a:ext cx="4341493" cy="1540669"/>
            <a:chOff x="0" y="0"/>
            <a:chExt cx="1143438" cy="4057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3438" cy="405773"/>
            </a:xfrm>
            <a:custGeom>
              <a:avLst/>
              <a:gdLst/>
              <a:ahLst/>
              <a:cxnLst/>
              <a:rect r="r" b="b" t="t" l="l"/>
              <a:pathLst>
                <a:path h="405773" w="1143438">
                  <a:moveTo>
                    <a:pt x="35665" y="0"/>
                  </a:moveTo>
                  <a:lnTo>
                    <a:pt x="1107774" y="0"/>
                  </a:lnTo>
                  <a:cubicBezTo>
                    <a:pt x="1127471" y="0"/>
                    <a:pt x="1143438" y="15968"/>
                    <a:pt x="1143438" y="35665"/>
                  </a:cubicBezTo>
                  <a:lnTo>
                    <a:pt x="1143438" y="370108"/>
                  </a:lnTo>
                  <a:cubicBezTo>
                    <a:pt x="1143438" y="379567"/>
                    <a:pt x="1139681" y="388638"/>
                    <a:pt x="1132992" y="395327"/>
                  </a:cubicBezTo>
                  <a:cubicBezTo>
                    <a:pt x="1126304" y="402015"/>
                    <a:pt x="1117233" y="405773"/>
                    <a:pt x="1107774" y="405773"/>
                  </a:cubicBezTo>
                  <a:lnTo>
                    <a:pt x="35665" y="405773"/>
                  </a:lnTo>
                  <a:cubicBezTo>
                    <a:pt x="15968" y="405773"/>
                    <a:pt x="0" y="389805"/>
                    <a:pt x="0" y="370108"/>
                  </a:cubicBezTo>
                  <a:lnTo>
                    <a:pt x="0" y="35665"/>
                  </a:lnTo>
                  <a:cubicBezTo>
                    <a:pt x="0" y="15968"/>
                    <a:pt x="15968" y="0"/>
                    <a:pt x="35665" y="0"/>
                  </a:cubicBezTo>
                  <a:close/>
                </a:path>
              </a:pathLst>
            </a:custGeom>
            <a:solidFill>
              <a:srgbClr val="123D7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43438" cy="462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944297" y="1172527"/>
            <a:ext cx="4341493" cy="92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b="true" sz="3000" spc="12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ENTRADA DE </a:t>
            </a:r>
          </a:p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b="true" sz="3000" spc="12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DADOS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944297" y="2621756"/>
            <a:ext cx="4341493" cy="1543050"/>
            <a:chOff x="0" y="0"/>
            <a:chExt cx="1143438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43438" cy="406400"/>
            </a:xfrm>
            <a:custGeom>
              <a:avLst/>
              <a:gdLst/>
              <a:ahLst/>
              <a:cxnLst/>
              <a:rect r="r" b="b" t="t" l="l"/>
              <a:pathLst>
                <a:path h="406400" w="1143438">
                  <a:moveTo>
                    <a:pt x="35665" y="0"/>
                  </a:moveTo>
                  <a:lnTo>
                    <a:pt x="1107774" y="0"/>
                  </a:lnTo>
                  <a:cubicBezTo>
                    <a:pt x="1127471" y="0"/>
                    <a:pt x="1143438" y="15968"/>
                    <a:pt x="1143438" y="35665"/>
                  </a:cubicBezTo>
                  <a:lnTo>
                    <a:pt x="1143438" y="370735"/>
                  </a:lnTo>
                  <a:cubicBezTo>
                    <a:pt x="1143438" y="390432"/>
                    <a:pt x="1127471" y="406400"/>
                    <a:pt x="1107774" y="406400"/>
                  </a:cubicBezTo>
                  <a:lnTo>
                    <a:pt x="35665" y="406400"/>
                  </a:lnTo>
                  <a:cubicBezTo>
                    <a:pt x="15968" y="406400"/>
                    <a:pt x="0" y="390432"/>
                    <a:pt x="0" y="370735"/>
                  </a:cubicBezTo>
                  <a:lnTo>
                    <a:pt x="0" y="35665"/>
                  </a:lnTo>
                  <a:cubicBezTo>
                    <a:pt x="0" y="15968"/>
                    <a:pt x="15968" y="0"/>
                    <a:pt x="35665" y="0"/>
                  </a:cubicBezTo>
                  <a:close/>
                </a:path>
              </a:pathLst>
            </a:custGeom>
            <a:solidFill>
              <a:srgbClr val="FF91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14343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944297" y="6122194"/>
            <a:ext cx="4341493" cy="1543050"/>
            <a:chOff x="0" y="0"/>
            <a:chExt cx="1143438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43438" cy="406400"/>
            </a:xfrm>
            <a:custGeom>
              <a:avLst/>
              <a:gdLst/>
              <a:ahLst/>
              <a:cxnLst/>
              <a:rect r="r" b="b" t="t" l="l"/>
              <a:pathLst>
                <a:path h="406400" w="1143438">
                  <a:moveTo>
                    <a:pt x="35665" y="0"/>
                  </a:moveTo>
                  <a:lnTo>
                    <a:pt x="1107774" y="0"/>
                  </a:lnTo>
                  <a:cubicBezTo>
                    <a:pt x="1127471" y="0"/>
                    <a:pt x="1143438" y="15968"/>
                    <a:pt x="1143438" y="35665"/>
                  </a:cubicBezTo>
                  <a:lnTo>
                    <a:pt x="1143438" y="370735"/>
                  </a:lnTo>
                  <a:cubicBezTo>
                    <a:pt x="1143438" y="390432"/>
                    <a:pt x="1127471" y="406400"/>
                    <a:pt x="1107774" y="406400"/>
                  </a:cubicBezTo>
                  <a:lnTo>
                    <a:pt x="35665" y="406400"/>
                  </a:lnTo>
                  <a:cubicBezTo>
                    <a:pt x="15968" y="406400"/>
                    <a:pt x="0" y="390432"/>
                    <a:pt x="0" y="370735"/>
                  </a:cubicBezTo>
                  <a:lnTo>
                    <a:pt x="0" y="35665"/>
                  </a:lnTo>
                  <a:cubicBezTo>
                    <a:pt x="0" y="15968"/>
                    <a:pt x="15968" y="0"/>
                    <a:pt x="35665" y="0"/>
                  </a:cubicBezTo>
                  <a:close/>
                </a:path>
              </a:pathLst>
            </a:custGeom>
            <a:solidFill>
              <a:srgbClr val="FF91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14343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944297" y="4371975"/>
            <a:ext cx="4341493" cy="1543050"/>
            <a:chOff x="0" y="0"/>
            <a:chExt cx="1143438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43438" cy="406400"/>
            </a:xfrm>
            <a:custGeom>
              <a:avLst/>
              <a:gdLst/>
              <a:ahLst/>
              <a:cxnLst/>
              <a:rect r="r" b="b" t="t" l="l"/>
              <a:pathLst>
                <a:path h="406400" w="1143438">
                  <a:moveTo>
                    <a:pt x="35665" y="0"/>
                  </a:moveTo>
                  <a:lnTo>
                    <a:pt x="1107774" y="0"/>
                  </a:lnTo>
                  <a:cubicBezTo>
                    <a:pt x="1127471" y="0"/>
                    <a:pt x="1143438" y="15968"/>
                    <a:pt x="1143438" y="35665"/>
                  </a:cubicBezTo>
                  <a:lnTo>
                    <a:pt x="1143438" y="370735"/>
                  </a:lnTo>
                  <a:cubicBezTo>
                    <a:pt x="1143438" y="390432"/>
                    <a:pt x="1127471" y="406400"/>
                    <a:pt x="1107774" y="406400"/>
                  </a:cubicBezTo>
                  <a:lnTo>
                    <a:pt x="35665" y="406400"/>
                  </a:lnTo>
                  <a:cubicBezTo>
                    <a:pt x="15968" y="406400"/>
                    <a:pt x="0" y="390432"/>
                    <a:pt x="0" y="370735"/>
                  </a:cubicBezTo>
                  <a:lnTo>
                    <a:pt x="0" y="35665"/>
                  </a:lnTo>
                  <a:cubicBezTo>
                    <a:pt x="0" y="15968"/>
                    <a:pt x="15968" y="0"/>
                    <a:pt x="35665" y="0"/>
                  </a:cubicBezTo>
                  <a:close/>
                </a:path>
              </a:pathLst>
            </a:custGeom>
            <a:solidFill>
              <a:srgbClr val="123D7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14343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 descr="Notas de corte FIES no(a) undefined – Educa Mais Brasil"/>
          <p:cNvSpPr/>
          <p:nvPr/>
        </p:nvSpPr>
        <p:spPr>
          <a:xfrm flipH="false" flipV="false" rot="0">
            <a:off x="431607" y="7856440"/>
            <a:ext cx="2706960" cy="2040673"/>
          </a:xfrm>
          <a:custGeom>
            <a:avLst/>
            <a:gdLst/>
            <a:ahLst/>
            <a:cxnLst/>
            <a:rect r="r" b="b" t="t" l="l"/>
            <a:pathLst>
              <a:path h="2040673" w="2706960">
                <a:moveTo>
                  <a:pt x="0" y="0"/>
                </a:moveTo>
                <a:lnTo>
                  <a:pt x="2706960" y="0"/>
                </a:lnTo>
                <a:lnTo>
                  <a:pt x="2706960" y="2040673"/>
                </a:lnTo>
                <a:lnTo>
                  <a:pt x="0" y="2040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7" t="0" r="-257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1944297" y="7872412"/>
            <a:ext cx="4341493" cy="1543050"/>
            <a:chOff x="0" y="0"/>
            <a:chExt cx="1143438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43438" cy="406400"/>
            </a:xfrm>
            <a:custGeom>
              <a:avLst/>
              <a:gdLst/>
              <a:ahLst/>
              <a:cxnLst/>
              <a:rect r="r" b="b" t="t" l="l"/>
              <a:pathLst>
                <a:path h="406400" w="1143438">
                  <a:moveTo>
                    <a:pt x="35665" y="0"/>
                  </a:moveTo>
                  <a:lnTo>
                    <a:pt x="1107774" y="0"/>
                  </a:lnTo>
                  <a:cubicBezTo>
                    <a:pt x="1127471" y="0"/>
                    <a:pt x="1143438" y="15968"/>
                    <a:pt x="1143438" y="35665"/>
                  </a:cubicBezTo>
                  <a:lnTo>
                    <a:pt x="1143438" y="370735"/>
                  </a:lnTo>
                  <a:cubicBezTo>
                    <a:pt x="1143438" y="390432"/>
                    <a:pt x="1127471" y="406400"/>
                    <a:pt x="1107774" y="406400"/>
                  </a:cubicBezTo>
                  <a:lnTo>
                    <a:pt x="35665" y="406400"/>
                  </a:lnTo>
                  <a:cubicBezTo>
                    <a:pt x="15968" y="406400"/>
                    <a:pt x="0" y="390432"/>
                    <a:pt x="0" y="370735"/>
                  </a:cubicBezTo>
                  <a:lnTo>
                    <a:pt x="0" y="35665"/>
                  </a:lnTo>
                  <a:cubicBezTo>
                    <a:pt x="0" y="15968"/>
                    <a:pt x="15968" y="0"/>
                    <a:pt x="35665" y="0"/>
                  </a:cubicBezTo>
                  <a:close/>
                </a:path>
              </a:pathLst>
            </a:custGeom>
            <a:solidFill>
              <a:srgbClr val="123D7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14343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5769199">
            <a:off x="10639284" y="2140417"/>
            <a:ext cx="1678909" cy="755509"/>
          </a:xfrm>
          <a:custGeom>
            <a:avLst/>
            <a:gdLst/>
            <a:ahLst/>
            <a:cxnLst/>
            <a:rect r="r" b="b" t="t" l="l"/>
            <a:pathLst>
              <a:path h="755509" w="1678909">
                <a:moveTo>
                  <a:pt x="0" y="0"/>
                </a:moveTo>
                <a:lnTo>
                  <a:pt x="1678909" y="0"/>
                </a:lnTo>
                <a:lnTo>
                  <a:pt x="1678909" y="755509"/>
                </a:lnTo>
                <a:lnTo>
                  <a:pt x="0" y="7555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5769199">
            <a:off x="10639284" y="5640855"/>
            <a:ext cx="1678909" cy="755509"/>
          </a:xfrm>
          <a:custGeom>
            <a:avLst/>
            <a:gdLst/>
            <a:ahLst/>
            <a:cxnLst/>
            <a:rect r="r" b="b" t="t" l="l"/>
            <a:pathLst>
              <a:path h="755509" w="1678909">
                <a:moveTo>
                  <a:pt x="0" y="0"/>
                </a:moveTo>
                <a:lnTo>
                  <a:pt x="1678909" y="0"/>
                </a:lnTo>
                <a:lnTo>
                  <a:pt x="1678909" y="755509"/>
                </a:lnTo>
                <a:lnTo>
                  <a:pt x="0" y="7555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true" rot="5056727">
            <a:off x="15905892" y="3888457"/>
            <a:ext cx="1678909" cy="755509"/>
          </a:xfrm>
          <a:custGeom>
            <a:avLst/>
            <a:gdLst/>
            <a:ahLst/>
            <a:cxnLst/>
            <a:rect r="r" b="b" t="t" l="l"/>
            <a:pathLst>
              <a:path h="755509" w="1678909">
                <a:moveTo>
                  <a:pt x="0" y="755509"/>
                </a:moveTo>
                <a:lnTo>
                  <a:pt x="1678909" y="755509"/>
                </a:lnTo>
                <a:lnTo>
                  <a:pt x="1678909" y="0"/>
                </a:lnTo>
                <a:lnTo>
                  <a:pt x="0" y="0"/>
                </a:lnTo>
                <a:lnTo>
                  <a:pt x="0" y="7555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true" rot="5056727">
            <a:off x="15905892" y="7388895"/>
            <a:ext cx="1678909" cy="755509"/>
          </a:xfrm>
          <a:custGeom>
            <a:avLst/>
            <a:gdLst/>
            <a:ahLst/>
            <a:cxnLst/>
            <a:rect r="r" b="b" t="t" l="l"/>
            <a:pathLst>
              <a:path h="755509" w="1678909">
                <a:moveTo>
                  <a:pt x="0" y="755509"/>
                </a:moveTo>
                <a:lnTo>
                  <a:pt x="1678909" y="755509"/>
                </a:lnTo>
                <a:lnTo>
                  <a:pt x="1678909" y="0"/>
                </a:lnTo>
                <a:lnTo>
                  <a:pt x="0" y="0"/>
                </a:lnTo>
                <a:lnTo>
                  <a:pt x="0" y="7555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7987985" y="1852777"/>
            <a:ext cx="2312030" cy="2312030"/>
          </a:xfrm>
          <a:custGeom>
            <a:avLst/>
            <a:gdLst/>
            <a:ahLst/>
            <a:cxnLst/>
            <a:rect r="r" b="b" t="t" l="l"/>
            <a:pathLst>
              <a:path h="2312030" w="2312030">
                <a:moveTo>
                  <a:pt x="0" y="0"/>
                </a:moveTo>
                <a:lnTo>
                  <a:pt x="2312030" y="0"/>
                </a:lnTo>
                <a:lnTo>
                  <a:pt x="2312030" y="2312029"/>
                </a:lnTo>
                <a:lnTo>
                  <a:pt x="0" y="2312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2350201" y="2922746"/>
            <a:ext cx="3529686" cy="92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b="true" sz="3000" spc="12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TRADUÇÃO AUTOMÁTICA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297079" y="6423184"/>
            <a:ext cx="3635930" cy="92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b="true" sz="3000" spc="12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FILTRAGEM DE COMENTÁRIOS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297079" y="4668607"/>
            <a:ext cx="3635930" cy="92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b="true" sz="3000" spc="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ANÁLISE DE SENTIMENTO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297079" y="8173402"/>
            <a:ext cx="3635930" cy="922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b="true" sz="3000" spc="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NUVEM DE PALAVRAS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92746" y="4547175"/>
            <a:ext cx="7759661" cy="764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25"/>
              </a:lnSpc>
              <a:spcBef>
                <a:spcPct val="0"/>
              </a:spcBef>
            </a:pPr>
            <a:r>
              <a:rPr lang="en-US" b="true" sz="4767" spc="19">
                <a:solidFill>
                  <a:srgbClr val="FF9100"/>
                </a:solidFill>
                <a:latin typeface="Poppins Heavy"/>
                <a:ea typeface="Poppins Heavy"/>
                <a:cs typeface="Poppins Heavy"/>
                <a:sym typeface="Poppins Heavy"/>
              </a:rPr>
              <a:t>Funcionalidades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92746" y="5730859"/>
            <a:ext cx="8030201" cy="2008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2918" indent="-246459" lvl="1">
              <a:lnSpc>
                <a:spcPts val="3196"/>
              </a:lnSpc>
              <a:buFont typeface="Arial"/>
              <a:buChar char="•"/>
            </a:pPr>
            <a:r>
              <a:rPr lang="en-US" b="true" sz="2283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 projeto roda de forma local com comandos simples (streamlit run app.py).</a:t>
            </a:r>
          </a:p>
          <a:p>
            <a:pPr algn="l" marL="492918" indent="-246459" lvl="1">
              <a:lnSpc>
                <a:spcPts val="3196"/>
              </a:lnSpc>
              <a:buFont typeface="Arial"/>
              <a:buChar char="•"/>
            </a:pPr>
            <a:r>
              <a:rPr lang="en-US" b="true" sz="2283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Interface acessível, com análise textual, visualização gráfica e retorno interpretável.</a:t>
            </a:r>
          </a:p>
          <a:p>
            <a:pPr algn="l">
              <a:lnSpc>
                <a:spcPts val="3196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648823" y="1312968"/>
            <a:ext cx="14331822" cy="5368462"/>
          </a:xfrm>
          <a:custGeom>
            <a:avLst/>
            <a:gdLst/>
            <a:ahLst/>
            <a:cxnLst/>
            <a:rect r="r" b="b" t="t" l="l"/>
            <a:pathLst>
              <a:path h="5368462" w="14331822">
                <a:moveTo>
                  <a:pt x="0" y="0"/>
                </a:moveTo>
                <a:lnTo>
                  <a:pt x="14331822" y="0"/>
                </a:lnTo>
                <a:lnTo>
                  <a:pt x="14331822" y="5368461"/>
                </a:lnTo>
                <a:lnTo>
                  <a:pt x="0" y="5368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-804095"/>
            <a:ext cx="2439674" cy="243967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3F6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96893" y="9258300"/>
            <a:ext cx="2315286" cy="231528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92823" y="468363"/>
            <a:ext cx="11637681" cy="9350274"/>
          </a:xfrm>
          <a:custGeom>
            <a:avLst/>
            <a:gdLst/>
            <a:ahLst/>
            <a:cxnLst/>
            <a:rect r="r" b="b" t="t" l="l"/>
            <a:pathLst>
              <a:path h="9350274" w="11637681">
                <a:moveTo>
                  <a:pt x="0" y="0"/>
                </a:moveTo>
                <a:lnTo>
                  <a:pt x="11637680" y="0"/>
                </a:lnTo>
                <a:lnTo>
                  <a:pt x="11637680" y="9350274"/>
                </a:lnTo>
                <a:lnTo>
                  <a:pt x="0" y="9350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57150" cap="sq">
            <a:solidFill>
              <a:srgbClr val="FF9100"/>
            </a:solidFill>
            <a:prstDash val="solid"/>
            <a:miter/>
          </a:ln>
        </p:spPr>
      </p:sp>
      <p:sp>
        <p:nvSpPr>
          <p:cNvPr name="Freeform 10" id="10" descr="Notas de corte FIES no(a) undefined – Educa Mais Brasil"/>
          <p:cNvSpPr/>
          <p:nvPr/>
        </p:nvSpPr>
        <p:spPr>
          <a:xfrm flipH="false" flipV="false" rot="0">
            <a:off x="15112141" y="7856440"/>
            <a:ext cx="2706960" cy="2040673"/>
          </a:xfrm>
          <a:custGeom>
            <a:avLst/>
            <a:gdLst/>
            <a:ahLst/>
            <a:cxnLst/>
            <a:rect r="r" b="b" t="t" l="l"/>
            <a:pathLst>
              <a:path h="2040673" w="2706960">
                <a:moveTo>
                  <a:pt x="0" y="0"/>
                </a:moveTo>
                <a:lnTo>
                  <a:pt x="2706960" y="0"/>
                </a:lnTo>
                <a:lnTo>
                  <a:pt x="2706960" y="2040673"/>
                </a:lnTo>
                <a:lnTo>
                  <a:pt x="0" y="2040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7" t="0" r="-25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451011" y="1607004"/>
            <a:ext cx="5322260" cy="72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32"/>
              </a:lnSpc>
              <a:spcBef>
                <a:spcPct val="0"/>
              </a:spcBef>
            </a:pPr>
            <a:r>
              <a:rPr lang="en-US" b="true" sz="4603" spc="18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Aplicação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4729" y="7690978"/>
            <a:ext cx="5198542" cy="5192043"/>
          </a:xfrm>
          <a:custGeom>
            <a:avLst/>
            <a:gdLst/>
            <a:ahLst/>
            <a:cxnLst/>
            <a:rect r="r" b="b" t="t" l="l"/>
            <a:pathLst>
              <a:path h="5192043" w="5198542">
                <a:moveTo>
                  <a:pt x="0" y="0"/>
                </a:moveTo>
                <a:lnTo>
                  <a:pt x="5198542" y="0"/>
                </a:lnTo>
                <a:lnTo>
                  <a:pt x="5198542" y="5192044"/>
                </a:lnTo>
                <a:lnTo>
                  <a:pt x="0" y="5192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670595"/>
            <a:ext cx="16230600" cy="2659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5"/>
              </a:lnSpc>
            </a:pPr>
            <a:r>
              <a:rPr lang="en-US" b="true" sz="4767" spc="19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CÓDIGO FONTE DISPONÍVEL NO GITHUB</a:t>
            </a:r>
          </a:p>
          <a:p>
            <a:pPr algn="ctr">
              <a:lnSpc>
                <a:spcPts val="5625"/>
              </a:lnSpc>
            </a:pPr>
          </a:p>
          <a:p>
            <a:pPr algn="ctr">
              <a:lnSpc>
                <a:spcPts val="4681"/>
              </a:lnSpc>
            </a:pPr>
            <a:r>
              <a:rPr lang="en-US" b="true" sz="3967" spc="15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GITHUB.COM/GABRIEEEUU/</a:t>
            </a:r>
          </a:p>
          <a:p>
            <a:pPr algn="ctr" marL="0" indent="0" lvl="0">
              <a:lnSpc>
                <a:spcPts val="4681"/>
              </a:lnSpc>
              <a:spcBef>
                <a:spcPct val="0"/>
              </a:spcBef>
            </a:pPr>
            <a:r>
              <a:rPr lang="en-US" b="true" sz="3967" spc="15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MBA_SENAC_PLN_ANALISE_DE_SENTIMENTOS</a:t>
            </a:r>
          </a:p>
        </p:txBody>
      </p:sp>
      <p:sp>
        <p:nvSpPr>
          <p:cNvPr name="Freeform 4" id="4" descr="Notas de corte FIES no(a) undefined – Educa Mais Brasil"/>
          <p:cNvSpPr/>
          <p:nvPr/>
        </p:nvSpPr>
        <p:spPr>
          <a:xfrm flipH="false" flipV="false" rot="0">
            <a:off x="15112141" y="7856440"/>
            <a:ext cx="2706960" cy="2040673"/>
          </a:xfrm>
          <a:custGeom>
            <a:avLst/>
            <a:gdLst/>
            <a:ahLst/>
            <a:cxnLst/>
            <a:rect r="r" b="b" t="t" l="l"/>
            <a:pathLst>
              <a:path h="2040673" w="2706960">
                <a:moveTo>
                  <a:pt x="0" y="0"/>
                </a:moveTo>
                <a:lnTo>
                  <a:pt x="2706960" y="0"/>
                </a:lnTo>
                <a:lnTo>
                  <a:pt x="2706960" y="2040673"/>
                </a:lnTo>
                <a:lnTo>
                  <a:pt x="0" y="2040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7" t="0" r="-257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6823" y="6352840"/>
            <a:ext cx="19099717" cy="4567054"/>
            <a:chOff x="0" y="0"/>
            <a:chExt cx="2959046" cy="707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9046" cy="707556"/>
            </a:xfrm>
            <a:custGeom>
              <a:avLst/>
              <a:gdLst/>
              <a:ahLst/>
              <a:cxnLst/>
              <a:rect r="r" b="b" t="t" l="l"/>
              <a:pathLst>
                <a:path h="707556" w="2959046">
                  <a:moveTo>
                    <a:pt x="0" y="0"/>
                  </a:moveTo>
                  <a:lnTo>
                    <a:pt x="2959046" y="0"/>
                  </a:lnTo>
                  <a:lnTo>
                    <a:pt x="2959046" y="707556"/>
                  </a:lnTo>
                  <a:lnTo>
                    <a:pt x="0" y="707556"/>
                  </a:lnTo>
                  <a:close/>
                </a:path>
              </a:pathLst>
            </a:custGeom>
            <a:blipFill>
              <a:blip r:embed="rId2"/>
              <a:stretch>
                <a:fillRect l="0" t="-67620" r="0" b="-6762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8144193"/>
            <a:ext cx="4285615" cy="428561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259300" y="604489"/>
            <a:ext cx="3493172" cy="349317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7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858899" y="6710516"/>
            <a:ext cx="3294421" cy="3294421"/>
          </a:xfrm>
          <a:custGeom>
            <a:avLst/>
            <a:gdLst/>
            <a:ahLst/>
            <a:cxnLst/>
            <a:rect r="r" b="b" t="t" l="l"/>
            <a:pathLst>
              <a:path h="3294421" w="3294421">
                <a:moveTo>
                  <a:pt x="0" y="0"/>
                </a:moveTo>
                <a:lnTo>
                  <a:pt x="3294421" y="0"/>
                </a:lnTo>
                <a:lnTo>
                  <a:pt x="3294421" y="3294421"/>
                </a:lnTo>
                <a:lnTo>
                  <a:pt x="0" y="32944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52684" y="2318931"/>
            <a:ext cx="4546378" cy="236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1"/>
              </a:lnSpc>
              <a:spcBef>
                <a:spcPct val="0"/>
              </a:spcBef>
            </a:pPr>
            <a:r>
              <a:rPr lang="en-US" b="true" sz="2236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</a:t>
            </a:r>
            <a:r>
              <a:rPr lang="en-US" b="true" sz="2236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projeto confirmou que é possível avaliar a aceitação social de ideias com base em análise de sentimento aplicada ao domínio do desperdício de alimentos.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8443" y="1223248"/>
            <a:ext cx="6207969" cy="880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5567" spc="22">
                <a:solidFill>
                  <a:srgbClr val="FF9100"/>
                </a:solidFill>
                <a:latin typeface="Poppins Heavy"/>
                <a:ea typeface="Poppins Heavy"/>
                <a:cs typeface="Poppins Heavy"/>
                <a:sym typeface="Poppins Heavy"/>
              </a:rPr>
              <a:t>Conclusão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56412" y="1538865"/>
            <a:ext cx="8804975" cy="390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1"/>
              </a:lnSpc>
              <a:spcBef>
                <a:spcPct val="0"/>
              </a:spcBef>
            </a:pPr>
            <a:r>
              <a:rPr lang="en-US" b="true" sz="2736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</a:t>
            </a:r>
            <a:r>
              <a:rPr lang="en-US" b="true" sz="2736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ossibilidades futuras envolvem:</a:t>
            </a:r>
          </a:p>
          <a:p>
            <a:pPr algn="l" marL="590837" indent="-295418" lvl="1">
              <a:lnSpc>
                <a:spcPts val="383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36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Expandir o projeto para que ele consiga analisar ideias de projeto de qualquer tema.</a:t>
            </a:r>
          </a:p>
          <a:p>
            <a:pPr algn="l" marL="590837" indent="-295418" lvl="1">
              <a:lnSpc>
                <a:spcPts val="383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36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Adicionar sugestões automáticas baseadas no tipo de sentimento.</a:t>
            </a:r>
          </a:p>
          <a:p>
            <a:pPr algn="l" marL="590837" indent="-295418" lvl="1">
              <a:lnSpc>
                <a:spcPts val="383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36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Processo de web scraping em redes sociais(Ex: X).</a:t>
            </a:r>
          </a:p>
          <a:p>
            <a:pPr algn="l" marL="0" indent="0" lvl="0">
              <a:lnSpc>
                <a:spcPts val="3831"/>
              </a:lnSpc>
              <a:spcBef>
                <a:spcPct val="0"/>
              </a:spcBef>
            </a:pPr>
          </a:p>
        </p:txBody>
      </p:sp>
      <p:sp>
        <p:nvSpPr>
          <p:cNvPr name="Freeform 14" id="14" descr="Notas de corte FIES no(a) undefined – Educa Mais Brasil"/>
          <p:cNvSpPr/>
          <p:nvPr/>
        </p:nvSpPr>
        <p:spPr>
          <a:xfrm flipH="false" flipV="false" rot="0">
            <a:off x="15112141" y="3966552"/>
            <a:ext cx="2706960" cy="2040674"/>
          </a:xfrm>
          <a:custGeom>
            <a:avLst/>
            <a:gdLst/>
            <a:ahLst/>
            <a:cxnLst/>
            <a:rect r="r" b="b" t="t" l="l"/>
            <a:pathLst>
              <a:path h="2040674" w="2706960">
                <a:moveTo>
                  <a:pt x="0" y="0"/>
                </a:moveTo>
                <a:lnTo>
                  <a:pt x="2706960" y="0"/>
                </a:lnTo>
                <a:lnTo>
                  <a:pt x="2706960" y="2040674"/>
                </a:lnTo>
                <a:lnTo>
                  <a:pt x="0" y="20406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7" t="0" r="-257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168655" y="849949"/>
            <a:ext cx="22924411" cy="8587102"/>
          </a:xfrm>
          <a:custGeom>
            <a:avLst/>
            <a:gdLst/>
            <a:ahLst/>
            <a:cxnLst/>
            <a:rect r="r" b="b" t="t" l="l"/>
            <a:pathLst>
              <a:path h="8587102" w="22924411">
                <a:moveTo>
                  <a:pt x="0" y="0"/>
                </a:moveTo>
                <a:lnTo>
                  <a:pt x="22924412" y="0"/>
                </a:lnTo>
                <a:lnTo>
                  <a:pt x="22924412" y="8587102"/>
                </a:lnTo>
                <a:lnTo>
                  <a:pt x="0" y="8587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4717929" y="7168655"/>
            <a:ext cx="22924411" cy="8587102"/>
          </a:xfrm>
          <a:custGeom>
            <a:avLst/>
            <a:gdLst/>
            <a:ahLst/>
            <a:cxnLst/>
            <a:rect r="r" b="b" t="t" l="l"/>
            <a:pathLst>
              <a:path h="8587102" w="22924411">
                <a:moveTo>
                  <a:pt x="22924411" y="8587102"/>
                </a:moveTo>
                <a:lnTo>
                  <a:pt x="0" y="8587102"/>
                </a:lnTo>
                <a:lnTo>
                  <a:pt x="0" y="0"/>
                </a:lnTo>
                <a:lnTo>
                  <a:pt x="22924411" y="0"/>
                </a:lnTo>
                <a:lnTo>
                  <a:pt x="22924411" y="85871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57181" y="4385736"/>
            <a:ext cx="6395399" cy="1591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1"/>
              </a:lnSpc>
            </a:pPr>
            <a:r>
              <a:rPr lang="en-US" sz="2861" spc="11" b="true">
                <a:solidFill>
                  <a:srgbClr val="123D70"/>
                </a:solidFill>
                <a:latin typeface="Poppins Bold"/>
                <a:ea typeface="Poppins Bold"/>
                <a:cs typeface="Poppins Bold"/>
                <a:sym typeface="Poppins Bold"/>
              </a:rPr>
              <a:t>Gabriel Guimarães de Almeida</a:t>
            </a:r>
          </a:p>
          <a:p>
            <a:pPr algn="l">
              <a:lnSpc>
                <a:spcPts val="2461"/>
              </a:lnSpc>
            </a:pPr>
          </a:p>
          <a:p>
            <a:pPr algn="l">
              <a:lnSpc>
                <a:spcPts val="2461"/>
              </a:lnSpc>
            </a:pPr>
            <a:r>
              <a:rPr lang="en-US" sz="2861" spc="11" b="true">
                <a:solidFill>
                  <a:srgbClr val="123D70"/>
                </a:solidFill>
                <a:latin typeface="Poppins Bold"/>
                <a:ea typeface="Poppins Bold"/>
                <a:cs typeface="Poppins Bold"/>
                <a:sym typeface="Poppins Bold"/>
              </a:rPr>
              <a:t>Joice Cavalcanti</a:t>
            </a:r>
          </a:p>
          <a:p>
            <a:pPr algn="l">
              <a:lnSpc>
                <a:spcPts val="2461"/>
              </a:lnSpc>
            </a:pPr>
          </a:p>
          <a:p>
            <a:pPr algn="l" marL="0" indent="0" lvl="0">
              <a:lnSpc>
                <a:spcPts val="2461"/>
              </a:lnSpc>
              <a:spcBef>
                <a:spcPct val="0"/>
              </a:spcBef>
            </a:pPr>
            <a:r>
              <a:rPr lang="en-US" b="true" sz="2861" spc="11">
                <a:solidFill>
                  <a:srgbClr val="123D70"/>
                </a:solidFill>
                <a:latin typeface="Poppins Bold"/>
                <a:ea typeface="Poppins Bold"/>
                <a:cs typeface="Poppins Bold"/>
                <a:sym typeface="Poppins Bold"/>
              </a:rPr>
              <a:t>Yan Victor Borba Araujo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57181" y="1623631"/>
            <a:ext cx="9760117" cy="155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20"/>
              </a:lnSpc>
              <a:spcBef>
                <a:spcPct val="0"/>
              </a:spcBef>
            </a:pPr>
            <a:r>
              <a:rPr lang="en-US" b="true" sz="12000" spc="48">
                <a:solidFill>
                  <a:srgbClr val="123D70"/>
                </a:solidFill>
                <a:latin typeface="Poppins Heavy"/>
                <a:ea typeface="Poppins Heavy"/>
                <a:cs typeface="Poppins Heavy"/>
                <a:sym typeface="Poppins Heavy"/>
              </a:rPr>
              <a:t>OBRIGADO</a:t>
            </a:r>
          </a:p>
        </p:txBody>
      </p:sp>
      <p:sp>
        <p:nvSpPr>
          <p:cNvPr name="Freeform 6" id="6" descr="Notas de corte FIES no(a) undefined – Educa Mais Brasil"/>
          <p:cNvSpPr/>
          <p:nvPr/>
        </p:nvSpPr>
        <p:spPr>
          <a:xfrm flipH="false" flipV="false" rot="0">
            <a:off x="8587102" y="7217626"/>
            <a:ext cx="2706960" cy="2040673"/>
          </a:xfrm>
          <a:custGeom>
            <a:avLst/>
            <a:gdLst/>
            <a:ahLst/>
            <a:cxnLst/>
            <a:rect r="r" b="b" t="t" l="l"/>
            <a:pathLst>
              <a:path h="2040673" w="2706960">
                <a:moveTo>
                  <a:pt x="0" y="0"/>
                </a:moveTo>
                <a:lnTo>
                  <a:pt x="2706960" y="0"/>
                </a:lnTo>
                <a:lnTo>
                  <a:pt x="2706960" y="2040674"/>
                </a:lnTo>
                <a:lnTo>
                  <a:pt x="0" y="2040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7" t="0" r="-257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251143" y="1596834"/>
            <a:ext cx="13293850" cy="9942692"/>
          </a:xfrm>
          <a:custGeom>
            <a:avLst/>
            <a:gdLst/>
            <a:ahLst/>
            <a:cxnLst/>
            <a:rect r="r" b="b" t="t" l="l"/>
            <a:pathLst>
              <a:path h="9942692" w="13293850">
                <a:moveTo>
                  <a:pt x="0" y="0"/>
                </a:moveTo>
                <a:lnTo>
                  <a:pt x="13293850" y="0"/>
                </a:lnTo>
                <a:lnTo>
                  <a:pt x="13293850" y="9942692"/>
                </a:lnTo>
                <a:lnTo>
                  <a:pt x="0" y="9942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59342" y="4095585"/>
            <a:ext cx="1255819" cy="4951882"/>
            <a:chOff x="0" y="0"/>
            <a:chExt cx="330751" cy="13041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0751" cy="1304199"/>
            </a:xfrm>
            <a:custGeom>
              <a:avLst/>
              <a:gdLst/>
              <a:ahLst/>
              <a:cxnLst/>
              <a:rect r="r" b="b" t="t" l="l"/>
              <a:pathLst>
                <a:path h="1304199" w="330751">
                  <a:moveTo>
                    <a:pt x="0" y="0"/>
                  </a:moveTo>
                  <a:lnTo>
                    <a:pt x="330751" y="0"/>
                  </a:lnTo>
                  <a:lnTo>
                    <a:pt x="330751" y="1304199"/>
                  </a:lnTo>
                  <a:lnTo>
                    <a:pt x="0" y="1304199"/>
                  </a:lnTo>
                  <a:close/>
                </a:path>
              </a:pathLst>
            </a:custGeom>
            <a:solidFill>
              <a:srgbClr val="123D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0751" cy="1342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769430" y="4095585"/>
            <a:ext cx="11596838" cy="4951882"/>
            <a:chOff x="0" y="0"/>
            <a:chExt cx="3054311" cy="13041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54311" cy="1304199"/>
            </a:xfrm>
            <a:custGeom>
              <a:avLst/>
              <a:gdLst/>
              <a:ahLst/>
              <a:cxnLst/>
              <a:rect r="r" b="b" t="t" l="l"/>
              <a:pathLst>
                <a:path h="1304199" w="3054311">
                  <a:moveTo>
                    <a:pt x="0" y="0"/>
                  </a:moveTo>
                  <a:lnTo>
                    <a:pt x="3054311" y="0"/>
                  </a:lnTo>
                  <a:lnTo>
                    <a:pt x="3054311" y="1304199"/>
                  </a:lnTo>
                  <a:lnTo>
                    <a:pt x="0" y="1304199"/>
                  </a:lnTo>
                  <a:close/>
                </a:path>
              </a:pathLst>
            </a:custGeom>
            <a:solidFill>
              <a:srgbClr val="FF91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54311" cy="1342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169241" y="4147469"/>
            <a:ext cx="8090059" cy="460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1"/>
              </a:lnSpc>
            </a:pPr>
            <a:r>
              <a:rPr lang="en-US" sz="3352" spc="13" b="true">
                <a:solidFill>
                  <a:srgbClr val="123D7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Definição do Problema</a:t>
            </a:r>
          </a:p>
          <a:p>
            <a:pPr algn="l">
              <a:lnSpc>
                <a:spcPts val="6101"/>
              </a:lnSpc>
            </a:pPr>
            <a:r>
              <a:rPr lang="en-US" sz="3352" spc="13" b="true">
                <a:solidFill>
                  <a:srgbClr val="123D7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Ideação</a:t>
            </a:r>
          </a:p>
          <a:p>
            <a:pPr algn="l">
              <a:lnSpc>
                <a:spcPts val="6101"/>
              </a:lnSpc>
            </a:pPr>
            <a:r>
              <a:rPr lang="en-US" sz="3352" spc="13" b="true">
                <a:solidFill>
                  <a:srgbClr val="123D7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Prototipação</a:t>
            </a:r>
          </a:p>
          <a:p>
            <a:pPr algn="l">
              <a:lnSpc>
                <a:spcPts val="6101"/>
              </a:lnSpc>
            </a:pPr>
            <a:r>
              <a:rPr lang="en-US" sz="3352" spc="13" b="true">
                <a:solidFill>
                  <a:srgbClr val="123D7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Validação</a:t>
            </a:r>
          </a:p>
          <a:p>
            <a:pPr algn="l">
              <a:lnSpc>
                <a:spcPts val="6101"/>
              </a:lnSpc>
            </a:pPr>
            <a:r>
              <a:rPr lang="en-US" sz="3352" spc="13" b="true">
                <a:solidFill>
                  <a:srgbClr val="123D7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Execução</a:t>
            </a:r>
          </a:p>
          <a:p>
            <a:pPr algn="l">
              <a:lnSpc>
                <a:spcPts val="6101"/>
              </a:lnSpc>
            </a:pPr>
            <a:r>
              <a:rPr lang="en-US" sz="3352" spc="13" b="true">
                <a:solidFill>
                  <a:srgbClr val="123D7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59342" y="4147469"/>
            <a:ext cx="784222" cy="460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01"/>
              </a:lnSpc>
            </a:pPr>
            <a:r>
              <a:rPr lang="en-US" b="true" sz="3352" spc="13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1</a:t>
            </a:r>
          </a:p>
          <a:p>
            <a:pPr algn="r">
              <a:lnSpc>
                <a:spcPts val="6101"/>
              </a:lnSpc>
            </a:pPr>
            <a:r>
              <a:rPr lang="en-US" b="true" sz="3352" spc="13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2</a:t>
            </a:r>
          </a:p>
          <a:p>
            <a:pPr algn="r">
              <a:lnSpc>
                <a:spcPts val="6101"/>
              </a:lnSpc>
            </a:pPr>
            <a:r>
              <a:rPr lang="en-US" b="true" sz="3352" spc="13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3</a:t>
            </a:r>
          </a:p>
          <a:p>
            <a:pPr algn="r">
              <a:lnSpc>
                <a:spcPts val="6101"/>
              </a:lnSpc>
            </a:pPr>
            <a:r>
              <a:rPr lang="en-US" b="true" sz="3352" spc="13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4</a:t>
            </a:r>
          </a:p>
          <a:p>
            <a:pPr algn="r">
              <a:lnSpc>
                <a:spcPts val="6101"/>
              </a:lnSpc>
            </a:pPr>
            <a:r>
              <a:rPr lang="en-US" b="true" sz="3352" spc="13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5</a:t>
            </a:r>
          </a:p>
          <a:p>
            <a:pPr algn="r">
              <a:lnSpc>
                <a:spcPts val="6101"/>
              </a:lnSpc>
            </a:pPr>
            <a:r>
              <a:rPr lang="en-US" b="true" sz="3352" spc="13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9430" y="2309252"/>
            <a:ext cx="6502653" cy="1209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2"/>
              </a:lnSpc>
              <a:spcBef>
                <a:spcPct val="0"/>
              </a:spcBef>
            </a:pPr>
            <a:r>
              <a:rPr lang="en-US" b="true" sz="7603" spc="30">
                <a:solidFill>
                  <a:srgbClr val="123D70"/>
                </a:solidFill>
                <a:latin typeface="Poppins Heavy"/>
                <a:ea typeface="Poppins Heavy"/>
                <a:cs typeface="Poppins Heavy"/>
                <a:sym typeface="Poppins Heavy"/>
              </a:rPr>
              <a:t>Conteúdo</a:t>
            </a:r>
          </a:p>
        </p:txBody>
      </p:sp>
      <p:sp>
        <p:nvSpPr>
          <p:cNvPr name="Freeform 12" id="12" descr="Notas de corte FIES no(a) undefined – Educa Mais Brasil"/>
          <p:cNvSpPr/>
          <p:nvPr/>
        </p:nvSpPr>
        <p:spPr>
          <a:xfrm flipH="false" flipV="false" rot="0">
            <a:off x="431607" y="7856440"/>
            <a:ext cx="2706960" cy="2040673"/>
          </a:xfrm>
          <a:custGeom>
            <a:avLst/>
            <a:gdLst/>
            <a:ahLst/>
            <a:cxnLst/>
            <a:rect r="r" b="b" t="t" l="l"/>
            <a:pathLst>
              <a:path h="2040673" w="2706960">
                <a:moveTo>
                  <a:pt x="0" y="0"/>
                </a:moveTo>
                <a:lnTo>
                  <a:pt x="2706960" y="0"/>
                </a:lnTo>
                <a:lnTo>
                  <a:pt x="2706960" y="2040673"/>
                </a:lnTo>
                <a:lnTo>
                  <a:pt x="0" y="2040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7" t="0" r="-257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83193" y="-998900"/>
            <a:ext cx="10187809" cy="6142400"/>
          </a:xfrm>
          <a:custGeom>
            <a:avLst/>
            <a:gdLst/>
            <a:ahLst/>
            <a:cxnLst/>
            <a:rect r="r" b="b" t="t" l="l"/>
            <a:pathLst>
              <a:path h="6142400" w="10187809">
                <a:moveTo>
                  <a:pt x="0" y="0"/>
                </a:moveTo>
                <a:lnTo>
                  <a:pt x="10187808" y="0"/>
                </a:lnTo>
                <a:lnTo>
                  <a:pt x="10187808" y="6142400"/>
                </a:lnTo>
                <a:lnTo>
                  <a:pt x="0" y="614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87791" y="-128609"/>
            <a:ext cx="254505" cy="11559848"/>
            <a:chOff x="0" y="0"/>
            <a:chExt cx="67030" cy="30445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030" cy="3044569"/>
            </a:xfrm>
            <a:custGeom>
              <a:avLst/>
              <a:gdLst/>
              <a:ahLst/>
              <a:cxnLst/>
              <a:rect r="r" b="b" t="t" l="l"/>
              <a:pathLst>
                <a:path h="3044569" w="67030">
                  <a:moveTo>
                    <a:pt x="0" y="0"/>
                  </a:moveTo>
                  <a:lnTo>
                    <a:pt x="67030" y="0"/>
                  </a:lnTo>
                  <a:lnTo>
                    <a:pt x="67030" y="3044569"/>
                  </a:lnTo>
                  <a:lnTo>
                    <a:pt x="0" y="3044569"/>
                  </a:lnTo>
                  <a:close/>
                </a:path>
              </a:pathLst>
            </a:custGeom>
            <a:solidFill>
              <a:srgbClr val="123D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7030" cy="3082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944297" y="871538"/>
            <a:ext cx="4341493" cy="1540669"/>
            <a:chOff x="0" y="0"/>
            <a:chExt cx="5788657" cy="205422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5788657" cy="2054225"/>
              <a:chOff x="0" y="0"/>
              <a:chExt cx="1143438" cy="40577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43438" cy="405773"/>
              </a:xfrm>
              <a:custGeom>
                <a:avLst/>
                <a:gdLst/>
                <a:ahLst/>
                <a:cxnLst/>
                <a:rect r="r" b="b" t="t" l="l"/>
                <a:pathLst>
                  <a:path h="405773" w="1143438">
                    <a:moveTo>
                      <a:pt x="35665" y="0"/>
                    </a:moveTo>
                    <a:lnTo>
                      <a:pt x="1107774" y="0"/>
                    </a:lnTo>
                    <a:cubicBezTo>
                      <a:pt x="1127471" y="0"/>
                      <a:pt x="1143438" y="15968"/>
                      <a:pt x="1143438" y="35665"/>
                    </a:cubicBezTo>
                    <a:lnTo>
                      <a:pt x="1143438" y="370108"/>
                    </a:lnTo>
                    <a:cubicBezTo>
                      <a:pt x="1143438" y="379567"/>
                      <a:pt x="1139681" y="388638"/>
                      <a:pt x="1132992" y="395327"/>
                    </a:cubicBezTo>
                    <a:cubicBezTo>
                      <a:pt x="1126304" y="402015"/>
                      <a:pt x="1117233" y="405773"/>
                      <a:pt x="1107774" y="405773"/>
                    </a:cubicBezTo>
                    <a:lnTo>
                      <a:pt x="35665" y="405773"/>
                    </a:lnTo>
                    <a:cubicBezTo>
                      <a:pt x="15968" y="405773"/>
                      <a:pt x="0" y="389805"/>
                      <a:pt x="0" y="370108"/>
                    </a:cubicBezTo>
                    <a:lnTo>
                      <a:pt x="0" y="35665"/>
                    </a:lnTo>
                    <a:cubicBezTo>
                      <a:pt x="0" y="15968"/>
                      <a:pt x="15968" y="0"/>
                      <a:pt x="35665" y="0"/>
                    </a:cubicBezTo>
                    <a:close/>
                  </a:path>
                </a:pathLst>
              </a:custGeom>
              <a:solidFill>
                <a:srgbClr val="123D7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1143438" cy="4629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407670"/>
              <a:ext cx="5788657" cy="1223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0"/>
                </a:lnSpc>
                <a:spcBef>
                  <a:spcPct val="0"/>
                </a:spcBef>
              </a:pPr>
              <a:r>
                <a:rPr lang="en-US" b="true" sz="3000" spc="12">
                  <a:solidFill>
                    <a:srgbClr val="FFFFFF"/>
                  </a:solidFill>
                  <a:latin typeface="Poppins Heavy"/>
                  <a:ea typeface="Poppins Heavy"/>
                  <a:cs typeface="Poppins Heavy"/>
                  <a:sym typeface="Poppins Heavy"/>
                </a:rPr>
                <a:t>DEFINIÇÃO DO PROBLEMA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944297" y="2621756"/>
            <a:ext cx="4341493" cy="1543050"/>
            <a:chOff x="0" y="0"/>
            <a:chExt cx="5788657" cy="20574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788657" cy="2057400"/>
              <a:chOff x="0" y="0"/>
              <a:chExt cx="1143438" cy="406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43438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143438">
                    <a:moveTo>
                      <a:pt x="35665" y="0"/>
                    </a:moveTo>
                    <a:lnTo>
                      <a:pt x="1107774" y="0"/>
                    </a:lnTo>
                    <a:cubicBezTo>
                      <a:pt x="1127471" y="0"/>
                      <a:pt x="1143438" y="15968"/>
                      <a:pt x="1143438" y="35665"/>
                    </a:cubicBezTo>
                    <a:lnTo>
                      <a:pt x="1143438" y="370735"/>
                    </a:lnTo>
                    <a:cubicBezTo>
                      <a:pt x="1143438" y="390432"/>
                      <a:pt x="1127471" y="406400"/>
                      <a:pt x="1107774" y="406400"/>
                    </a:cubicBezTo>
                    <a:lnTo>
                      <a:pt x="35665" y="406400"/>
                    </a:lnTo>
                    <a:cubicBezTo>
                      <a:pt x="15968" y="406400"/>
                      <a:pt x="0" y="390432"/>
                      <a:pt x="0" y="370735"/>
                    </a:cubicBezTo>
                    <a:lnTo>
                      <a:pt x="0" y="35665"/>
                    </a:lnTo>
                    <a:cubicBezTo>
                      <a:pt x="0" y="15968"/>
                      <a:pt x="15968" y="0"/>
                      <a:pt x="35665" y="0"/>
                    </a:cubicBezTo>
                    <a:close/>
                  </a:path>
                </a:pathLst>
              </a:custGeom>
              <a:solidFill>
                <a:srgbClr val="FF910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143438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541205" y="706120"/>
              <a:ext cx="4706248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0"/>
                </a:lnSpc>
                <a:spcBef>
                  <a:spcPct val="0"/>
                </a:spcBef>
              </a:pPr>
              <a:r>
                <a:rPr lang="en-US" b="true" sz="3000" spc="12">
                  <a:solidFill>
                    <a:srgbClr val="FFFFFF"/>
                  </a:solidFill>
                  <a:latin typeface="Poppins Heavy"/>
                  <a:ea typeface="Poppins Heavy"/>
                  <a:cs typeface="Poppins Heavy"/>
                  <a:sym typeface="Poppins Heavy"/>
                </a:rPr>
                <a:t>IDEAÇÃO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944297" y="6122194"/>
            <a:ext cx="4341493" cy="1543050"/>
            <a:chOff x="0" y="0"/>
            <a:chExt cx="5788657" cy="205740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5788657" cy="2057400"/>
              <a:chOff x="0" y="0"/>
              <a:chExt cx="1143438" cy="4064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143438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143438">
                    <a:moveTo>
                      <a:pt x="35665" y="0"/>
                    </a:moveTo>
                    <a:lnTo>
                      <a:pt x="1107774" y="0"/>
                    </a:lnTo>
                    <a:cubicBezTo>
                      <a:pt x="1127471" y="0"/>
                      <a:pt x="1143438" y="15968"/>
                      <a:pt x="1143438" y="35665"/>
                    </a:cubicBezTo>
                    <a:lnTo>
                      <a:pt x="1143438" y="370735"/>
                    </a:lnTo>
                    <a:cubicBezTo>
                      <a:pt x="1143438" y="390432"/>
                      <a:pt x="1127471" y="406400"/>
                      <a:pt x="1107774" y="406400"/>
                    </a:cubicBezTo>
                    <a:lnTo>
                      <a:pt x="35665" y="406400"/>
                    </a:lnTo>
                    <a:cubicBezTo>
                      <a:pt x="15968" y="406400"/>
                      <a:pt x="0" y="390432"/>
                      <a:pt x="0" y="370735"/>
                    </a:cubicBezTo>
                    <a:lnTo>
                      <a:pt x="0" y="35665"/>
                    </a:lnTo>
                    <a:cubicBezTo>
                      <a:pt x="0" y="15968"/>
                      <a:pt x="15968" y="0"/>
                      <a:pt x="35665" y="0"/>
                    </a:cubicBezTo>
                    <a:close/>
                  </a:path>
                </a:pathLst>
              </a:custGeom>
              <a:solidFill>
                <a:srgbClr val="FF910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1143438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470375" y="706120"/>
              <a:ext cx="4847907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0"/>
                </a:lnSpc>
                <a:spcBef>
                  <a:spcPct val="0"/>
                </a:spcBef>
              </a:pPr>
              <a:r>
                <a:rPr lang="en-US" b="true" sz="3000" spc="12">
                  <a:solidFill>
                    <a:srgbClr val="FFFFFF"/>
                  </a:solidFill>
                  <a:latin typeface="Poppins Heavy"/>
                  <a:ea typeface="Poppins Heavy"/>
                  <a:cs typeface="Poppins Heavy"/>
                  <a:sym typeface="Poppins Heavy"/>
                </a:rPr>
                <a:t>VALIDAÇÃO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944297" y="4371975"/>
            <a:ext cx="4341493" cy="1543050"/>
            <a:chOff x="0" y="0"/>
            <a:chExt cx="5788657" cy="205740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5788657" cy="2057400"/>
              <a:chOff x="0" y="0"/>
              <a:chExt cx="1143438" cy="4064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143438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143438">
                    <a:moveTo>
                      <a:pt x="35665" y="0"/>
                    </a:moveTo>
                    <a:lnTo>
                      <a:pt x="1107774" y="0"/>
                    </a:lnTo>
                    <a:cubicBezTo>
                      <a:pt x="1127471" y="0"/>
                      <a:pt x="1143438" y="15968"/>
                      <a:pt x="1143438" y="35665"/>
                    </a:cubicBezTo>
                    <a:lnTo>
                      <a:pt x="1143438" y="370735"/>
                    </a:lnTo>
                    <a:cubicBezTo>
                      <a:pt x="1143438" y="390432"/>
                      <a:pt x="1127471" y="406400"/>
                      <a:pt x="1107774" y="406400"/>
                    </a:cubicBezTo>
                    <a:lnTo>
                      <a:pt x="35665" y="406400"/>
                    </a:lnTo>
                    <a:cubicBezTo>
                      <a:pt x="15968" y="406400"/>
                      <a:pt x="0" y="390432"/>
                      <a:pt x="0" y="370735"/>
                    </a:cubicBezTo>
                    <a:lnTo>
                      <a:pt x="0" y="35665"/>
                    </a:lnTo>
                    <a:cubicBezTo>
                      <a:pt x="0" y="15968"/>
                      <a:pt x="15968" y="0"/>
                      <a:pt x="35665" y="0"/>
                    </a:cubicBezTo>
                    <a:close/>
                  </a:path>
                </a:pathLst>
              </a:custGeom>
              <a:solidFill>
                <a:srgbClr val="123D7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1143438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470375" y="708025"/>
              <a:ext cx="4847907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0"/>
                </a:lnSpc>
                <a:spcBef>
                  <a:spcPct val="0"/>
                </a:spcBef>
              </a:pPr>
              <a:r>
                <a:rPr lang="en-US" b="true" sz="3000" spc="1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PROTÓTIPAÇÃO</a:t>
              </a:r>
            </a:p>
          </p:txBody>
        </p:sp>
      </p:grpSp>
      <p:sp>
        <p:nvSpPr>
          <p:cNvPr name="Freeform 26" id="26" descr="Notas de corte FIES no(a) undefined – Educa Mais Brasil"/>
          <p:cNvSpPr/>
          <p:nvPr/>
        </p:nvSpPr>
        <p:spPr>
          <a:xfrm flipH="false" flipV="false" rot="0">
            <a:off x="431607" y="7856440"/>
            <a:ext cx="2706960" cy="2040673"/>
          </a:xfrm>
          <a:custGeom>
            <a:avLst/>
            <a:gdLst/>
            <a:ahLst/>
            <a:cxnLst/>
            <a:rect r="r" b="b" t="t" l="l"/>
            <a:pathLst>
              <a:path h="2040673" w="2706960">
                <a:moveTo>
                  <a:pt x="0" y="0"/>
                </a:moveTo>
                <a:lnTo>
                  <a:pt x="2706960" y="0"/>
                </a:lnTo>
                <a:lnTo>
                  <a:pt x="2706960" y="2040673"/>
                </a:lnTo>
                <a:lnTo>
                  <a:pt x="0" y="2040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7" t="0" r="-257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1944297" y="7872412"/>
            <a:ext cx="4341493" cy="1543050"/>
            <a:chOff x="0" y="0"/>
            <a:chExt cx="5788657" cy="2057400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5788657" cy="2057400"/>
              <a:chOff x="0" y="0"/>
              <a:chExt cx="1143438" cy="4064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143438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143438">
                    <a:moveTo>
                      <a:pt x="35665" y="0"/>
                    </a:moveTo>
                    <a:lnTo>
                      <a:pt x="1107774" y="0"/>
                    </a:lnTo>
                    <a:cubicBezTo>
                      <a:pt x="1127471" y="0"/>
                      <a:pt x="1143438" y="15968"/>
                      <a:pt x="1143438" y="35665"/>
                    </a:cubicBezTo>
                    <a:lnTo>
                      <a:pt x="1143438" y="370735"/>
                    </a:lnTo>
                    <a:cubicBezTo>
                      <a:pt x="1143438" y="390432"/>
                      <a:pt x="1127471" y="406400"/>
                      <a:pt x="1107774" y="406400"/>
                    </a:cubicBezTo>
                    <a:lnTo>
                      <a:pt x="35665" y="406400"/>
                    </a:lnTo>
                    <a:cubicBezTo>
                      <a:pt x="15968" y="406400"/>
                      <a:pt x="0" y="390432"/>
                      <a:pt x="0" y="370735"/>
                    </a:cubicBezTo>
                    <a:lnTo>
                      <a:pt x="0" y="35665"/>
                    </a:lnTo>
                    <a:cubicBezTo>
                      <a:pt x="0" y="15968"/>
                      <a:pt x="15968" y="0"/>
                      <a:pt x="35665" y="0"/>
                    </a:cubicBezTo>
                    <a:close/>
                  </a:path>
                </a:pathLst>
              </a:custGeom>
              <a:solidFill>
                <a:srgbClr val="123D70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57150"/>
                <a:ext cx="1143438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470375" y="706120"/>
              <a:ext cx="4847907" cy="626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0"/>
                </a:lnSpc>
                <a:spcBef>
                  <a:spcPct val="0"/>
                </a:spcBef>
              </a:pPr>
              <a:r>
                <a:rPr lang="en-US" b="true" sz="3000" spc="12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EXECUÇÃO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5769199">
            <a:off x="10639284" y="2140417"/>
            <a:ext cx="1678909" cy="755509"/>
          </a:xfrm>
          <a:custGeom>
            <a:avLst/>
            <a:gdLst/>
            <a:ahLst/>
            <a:cxnLst/>
            <a:rect r="r" b="b" t="t" l="l"/>
            <a:pathLst>
              <a:path h="755509" w="1678909">
                <a:moveTo>
                  <a:pt x="0" y="0"/>
                </a:moveTo>
                <a:lnTo>
                  <a:pt x="1678909" y="0"/>
                </a:lnTo>
                <a:lnTo>
                  <a:pt x="1678909" y="755509"/>
                </a:lnTo>
                <a:lnTo>
                  <a:pt x="0" y="7555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992746" y="4547175"/>
            <a:ext cx="7759661" cy="764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25"/>
              </a:lnSpc>
              <a:spcBef>
                <a:spcPct val="0"/>
              </a:spcBef>
            </a:pPr>
            <a:r>
              <a:rPr lang="en-US" b="true" sz="4767" spc="19">
                <a:solidFill>
                  <a:srgbClr val="FF9100"/>
                </a:solidFill>
                <a:latin typeface="Poppins Heavy"/>
                <a:ea typeface="Poppins Heavy"/>
                <a:cs typeface="Poppins Heavy"/>
                <a:sym typeface="Poppins Heavy"/>
              </a:rPr>
              <a:t>Design Thinking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992746" y="5730859"/>
            <a:ext cx="8030201" cy="16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6"/>
              </a:lnSpc>
            </a:pPr>
            <a:r>
              <a:rPr lang="en-US" sz="2283" b="tru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 Design Thinking permitiu construir uma solução útil, utilizável e desejável, fundamentada em tecnologia de processamento de linguagem natural (PLN), mas sem perder o foco humano do problema.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5769199">
            <a:off x="10639284" y="5640855"/>
            <a:ext cx="1678909" cy="755509"/>
          </a:xfrm>
          <a:custGeom>
            <a:avLst/>
            <a:gdLst/>
            <a:ahLst/>
            <a:cxnLst/>
            <a:rect r="r" b="b" t="t" l="l"/>
            <a:pathLst>
              <a:path h="755509" w="1678909">
                <a:moveTo>
                  <a:pt x="0" y="0"/>
                </a:moveTo>
                <a:lnTo>
                  <a:pt x="1678909" y="0"/>
                </a:lnTo>
                <a:lnTo>
                  <a:pt x="1678909" y="755509"/>
                </a:lnTo>
                <a:lnTo>
                  <a:pt x="0" y="7555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true" rot="5056727">
            <a:off x="15905892" y="3888457"/>
            <a:ext cx="1678909" cy="755509"/>
          </a:xfrm>
          <a:custGeom>
            <a:avLst/>
            <a:gdLst/>
            <a:ahLst/>
            <a:cxnLst/>
            <a:rect r="r" b="b" t="t" l="l"/>
            <a:pathLst>
              <a:path h="755509" w="1678909">
                <a:moveTo>
                  <a:pt x="0" y="755509"/>
                </a:moveTo>
                <a:lnTo>
                  <a:pt x="1678909" y="755509"/>
                </a:lnTo>
                <a:lnTo>
                  <a:pt x="1678909" y="0"/>
                </a:lnTo>
                <a:lnTo>
                  <a:pt x="0" y="0"/>
                </a:lnTo>
                <a:lnTo>
                  <a:pt x="0" y="75550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true" rot="5056727">
            <a:off x="15905892" y="7388895"/>
            <a:ext cx="1678909" cy="755509"/>
          </a:xfrm>
          <a:custGeom>
            <a:avLst/>
            <a:gdLst/>
            <a:ahLst/>
            <a:cxnLst/>
            <a:rect r="r" b="b" t="t" l="l"/>
            <a:pathLst>
              <a:path h="755509" w="1678909">
                <a:moveTo>
                  <a:pt x="0" y="755509"/>
                </a:moveTo>
                <a:lnTo>
                  <a:pt x="1678909" y="755509"/>
                </a:lnTo>
                <a:lnTo>
                  <a:pt x="1678909" y="0"/>
                </a:lnTo>
                <a:lnTo>
                  <a:pt x="0" y="0"/>
                </a:lnTo>
                <a:lnTo>
                  <a:pt x="0" y="75550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44800">
            <a:off x="-2895611" y="-2450785"/>
            <a:ext cx="9353815" cy="14960096"/>
            <a:chOff x="0" y="0"/>
            <a:chExt cx="2463556" cy="39401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556" cy="3940108"/>
            </a:xfrm>
            <a:custGeom>
              <a:avLst/>
              <a:gdLst/>
              <a:ahLst/>
              <a:cxnLst/>
              <a:rect r="r" b="b" t="t" l="l"/>
              <a:pathLst>
                <a:path h="3940108" w="2463556">
                  <a:moveTo>
                    <a:pt x="0" y="0"/>
                  </a:moveTo>
                  <a:lnTo>
                    <a:pt x="2463556" y="0"/>
                  </a:lnTo>
                  <a:lnTo>
                    <a:pt x="2463556" y="3940108"/>
                  </a:lnTo>
                  <a:lnTo>
                    <a:pt x="0" y="3940108"/>
                  </a:lnTo>
                  <a:close/>
                </a:path>
              </a:pathLst>
            </a:custGeom>
            <a:solidFill>
              <a:srgbClr val="123D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556" cy="3978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087" y="4991283"/>
            <a:ext cx="7629654" cy="5246370"/>
            <a:chOff x="0" y="0"/>
            <a:chExt cx="6159500" cy="42354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9953"/>
              <a:ext cx="6159500" cy="4215544"/>
            </a:xfrm>
            <a:custGeom>
              <a:avLst/>
              <a:gdLst/>
              <a:ahLst/>
              <a:cxnLst/>
              <a:rect r="r" b="b" t="t" l="l"/>
              <a:pathLst>
                <a:path h="4215544" w="6159500">
                  <a:moveTo>
                    <a:pt x="6006292" y="4212103"/>
                  </a:moveTo>
                  <a:lnTo>
                    <a:pt x="153208" y="3700411"/>
                  </a:lnTo>
                  <a:cubicBezTo>
                    <a:pt x="66517" y="3692832"/>
                    <a:pt x="0" y="3620246"/>
                    <a:pt x="0" y="3533225"/>
                  </a:cubicBezTo>
                  <a:lnTo>
                    <a:pt x="0" y="143840"/>
                  </a:lnTo>
                  <a:cubicBezTo>
                    <a:pt x="0" y="104328"/>
                    <a:pt x="16587" y="66630"/>
                    <a:pt x="45717" y="39935"/>
                  </a:cubicBezTo>
                  <a:cubicBezTo>
                    <a:pt x="74848" y="13240"/>
                    <a:pt x="113846" y="0"/>
                    <a:pt x="153208" y="3441"/>
                  </a:cubicBezTo>
                  <a:lnTo>
                    <a:pt x="6006292" y="515133"/>
                  </a:lnTo>
                  <a:cubicBezTo>
                    <a:pt x="6092983" y="522712"/>
                    <a:pt x="6159500" y="595298"/>
                    <a:pt x="6159500" y="682320"/>
                  </a:cubicBezTo>
                  <a:lnTo>
                    <a:pt x="6159500" y="4071704"/>
                  </a:lnTo>
                  <a:cubicBezTo>
                    <a:pt x="6159500" y="4111216"/>
                    <a:pt x="6142913" y="4148914"/>
                    <a:pt x="6113783" y="4175609"/>
                  </a:cubicBezTo>
                  <a:cubicBezTo>
                    <a:pt x="6084652" y="4202304"/>
                    <a:pt x="6045654" y="4215544"/>
                    <a:pt x="6006292" y="4212103"/>
                  </a:cubicBezTo>
                  <a:close/>
                </a:path>
              </a:pathLst>
            </a:custGeom>
            <a:blipFill>
              <a:blip r:embed="rId2"/>
              <a:stretch>
                <a:fillRect l="-11122" t="-305" r="-11122" b="-305"/>
              </a:stretch>
            </a:blipFill>
            <a:ln w="57150" cap="sq">
              <a:solidFill>
                <a:srgbClr val="FF9100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9741317" y="6710534"/>
            <a:ext cx="8016223" cy="1181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1"/>
              </a:lnSpc>
              <a:spcBef>
                <a:spcPct val="0"/>
              </a:spcBef>
            </a:pPr>
            <a:r>
              <a:rPr lang="en-US" b="true" sz="2236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Elaborar</a:t>
            </a:r>
            <a:r>
              <a:rPr lang="en-US" b="true" sz="2236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um projeto focado na redução de desperdício de alimentos, utilizando técnicas de inteligência artificial.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28956"/>
            <a:ext cx="5162502" cy="1709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5567" spc="22">
                <a:solidFill>
                  <a:srgbClr val="FF9100"/>
                </a:solidFill>
                <a:latin typeface="Poppins Heavy"/>
                <a:ea typeface="Poppins Heavy"/>
                <a:cs typeface="Poppins Heavy"/>
                <a:sym typeface="Poppins Heavy"/>
              </a:rPr>
              <a:t>Definição do Problema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137416" y="2067056"/>
            <a:ext cx="1152683" cy="1152683"/>
            <a:chOff x="0" y="0"/>
            <a:chExt cx="1536911" cy="153691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536911" cy="1536911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9C2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404518" y="280882"/>
              <a:ext cx="727876" cy="1070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69"/>
                </a:lnSpc>
              </a:pPr>
              <a:r>
                <a:rPr lang="en-US" b="true" sz="5773" spc="23">
                  <a:solidFill>
                    <a:srgbClr val="103F6B"/>
                  </a:solidFill>
                  <a:latin typeface="Poppins Heavy"/>
                  <a:ea typeface="Poppins Heavy"/>
                  <a:cs typeface="Poppins Heavy"/>
                  <a:sym typeface="Poppins Heavy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137416" y="4414941"/>
            <a:ext cx="1152683" cy="1152683"/>
            <a:chOff x="0" y="0"/>
            <a:chExt cx="1536911" cy="153691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536911" cy="153691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9C2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404518" y="280882"/>
              <a:ext cx="727876" cy="1070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69"/>
                </a:lnSpc>
              </a:pPr>
              <a:r>
                <a:rPr lang="en-US" b="true" sz="5773" spc="23">
                  <a:solidFill>
                    <a:srgbClr val="103F6B"/>
                  </a:solidFill>
                  <a:latin typeface="Poppins Heavy"/>
                  <a:ea typeface="Poppins Heavy"/>
                  <a:cs typeface="Poppins Heavy"/>
                  <a:sym typeface="Poppins Heavy"/>
                </a:rPr>
                <a:t>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37416" y="6758249"/>
            <a:ext cx="1152683" cy="1152683"/>
            <a:chOff x="0" y="0"/>
            <a:chExt cx="1536911" cy="1536911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536911" cy="153691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9C20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404518" y="280882"/>
              <a:ext cx="727876" cy="1070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69"/>
                </a:lnSpc>
              </a:pPr>
              <a:r>
                <a:rPr lang="en-US" b="true" sz="5773" spc="23">
                  <a:solidFill>
                    <a:srgbClr val="103F6B"/>
                  </a:solidFill>
                  <a:latin typeface="Poppins Heavy"/>
                  <a:ea typeface="Poppins Heavy"/>
                  <a:cs typeface="Poppins Heavy"/>
                  <a:sym typeface="Poppins Heavy"/>
                </a:rPr>
                <a:t>3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741317" y="2214603"/>
            <a:ext cx="8016223" cy="790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1"/>
              </a:lnSpc>
              <a:spcBef>
                <a:spcPct val="0"/>
              </a:spcBef>
            </a:pPr>
            <a:r>
              <a:rPr lang="en-US" b="true" sz="2236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</a:t>
            </a:r>
            <a:r>
              <a:rPr lang="en-US" b="true" sz="2236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desperdício de alimentos em hotéis e restaurantes é um problema ambiental, social e econômico.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41317" y="4171963"/>
            <a:ext cx="8016223" cy="157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31"/>
              </a:lnSpc>
              <a:spcBef>
                <a:spcPct val="0"/>
              </a:spcBef>
            </a:pPr>
            <a:r>
              <a:rPr lang="en-US" b="true" sz="2236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</a:t>
            </a:r>
            <a:r>
              <a:rPr lang="en-US" b="true" sz="2236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 2022, o mundo desperdiçou cerca de 1,05 bilhão de toneladas de alimentos nos setores de varejo, serviços de alimentação e doméstico combinados. Isso equivale a 132 quilogramas per capita por ano.</a:t>
            </a:r>
          </a:p>
        </p:txBody>
      </p:sp>
      <p:sp>
        <p:nvSpPr>
          <p:cNvPr name="Freeform 26" id="26" descr="Notas de corte FIES no(a) undefined – Educa Mais Brasil"/>
          <p:cNvSpPr/>
          <p:nvPr/>
        </p:nvSpPr>
        <p:spPr>
          <a:xfrm flipH="false" flipV="false" rot="0">
            <a:off x="15112141" y="7856440"/>
            <a:ext cx="2706960" cy="2040673"/>
          </a:xfrm>
          <a:custGeom>
            <a:avLst/>
            <a:gdLst/>
            <a:ahLst/>
            <a:cxnLst/>
            <a:rect r="r" b="b" t="t" l="l"/>
            <a:pathLst>
              <a:path h="2040673" w="2706960">
                <a:moveTo>
                  <a:pt x="0" y="0"/>
                </a:moveTo>
                <a:lnTo>
                  <a:pt x="2706960" y="0"/>
                </a:lnTo>
                <a:lnTo>
                  <a:pt x="2706960" y="2040673"/>
                </a:lnTo>
                <a:lnTo>
                  <a:pt x="0" y="2040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7" t="0" r="-257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509361" y="9734236"/>
            <a:ext cx="9248180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123D70"/>
                </a:solidFill>
                <a:latin typeface="Open Sans"/>
                <a:ea typeface="Open Sans"/>
                <a:cs typeface="Open Sans"/>
                <a:sym typeface="Open Sans"/>
              </a:rPr>
              <a:t>Fonte: United Nations Environment Programme (2024). Food Waste Index Report 2024.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107677">
            <a:off x="-3856201" y="-2357500"/>
            <a:ext cx="10220546" cy="14960096"/>
            <a:chOff x="0" y="0"/>
            <a:chExt cx="2691831" cy="39401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91831" cy="3940108"/>
            </a:xfrm>
            <a:custGeom>
              <a:avLst/>
              <a:gdLst/>
              <a:ahLst/>
              <a:cxnLst/>
              <a:rect r="r" b="b" t="t" l="l"/>
              <a:pathLst>
                <a:path h="3940108" w="2691831">
                  <a:moveTo>
                    <a:pt x="0" y="0"/>
                  </a:moveTo>
                  <a:lnTo>
                    <a:pt x="2691831" y="0"/>
                  </a:lnTo>
                  <a:lnTo>
                    <a:pt x="2691831" y="3940108"/>
                  </a:lnTo>
                  <a:lnTo>
                    <a:pt x="0" y="3940108"/>
                  </a:lnTo>
                  <a:close/>
                </a:path>
              </a:pathLst>
            </a:custGeom>
            <a:solidFill>
              <a:srgbClr val="123D7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91831" cy="3978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723275" y="136114"/>
            <a:ext cx="12884045" cy="10287000"/>
            <a:chOff x="0" y="0"/>
            <a:chExt cx="763499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3499" cy="609600"/>
            </a:xfrm>
            <a:custGeom>
              <a:avLst/>
              <a:gdLst/>
              <a:ahLst/>
              <a:cxnLst/>
              <a:rect r="r" b="b" t="t" l="l"/>
              <a:pathLst>
                <a:path h="609600" w="763499">
                  <a:moveTo>
                    <a:pt x="560299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763499" y="609600"/>
                  </a:lnTo>
                  <a:lnTo>
                    <a:pt x="560299" y="0"/>
                  </a:lnTo>
                  <a:close/>
                </a:path>
              </a:pathLst>
            </a:custGeom>
            <a:blipFill>
              <a:blip r:embed="rId3"/>
              <a:stretch>
                <a:fillRect l="-3108" t="0" r="-3036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483996" y="702767"/>
            <a:ext cx="4975566" cy="98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15"/>
              </a:lnSpc>
            </a:pPr>
            <a:r>
              <a:rPr lang="en-US" b="true" sz="6199" spc="24">
                <a:solidFill>
                  <a:srgbClr val="FF9100"/>
                </a:solidFill>
                <a:latin typeface="Poppins Heavy"/>
                <a:ea typeface="Poppins Heavy"/>
                <a:cs typeface="Poppins Heavy"/>
                <a:sym typeface="Poppins Heavy"/>
              </a:rPr>
              <a:t>Ideação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97972" y="2054098"/>
            <a:ext cx="4736725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en-US" b="true" sz="3000" spc="12">
                <a:solidFill>
                  <a:srgbClr val="2F50A4"/>
                </a:solidFill>
                <a:latin typeface="Poppins Heavy"/>
                <a:ea typeface="Poppins Heavy"/>
                <a:cs typeface="Poppins Heavy"/>
                <a:sym typeface="Poppins Heavy"/>
              </a:rPr>
              <a:t>PROPOSTA INICIAL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97972" y="4486783"/>
            <a:ext cx="4736725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en-US" b="true" sz="3000" spc="12">
                <a:solidFill>
                  <a:srgbClr val="2F50A4"/>
                </a:solidFill>
                <a:latin typeface="Poppins Heavy"/>
                <a:ea typeface="Poppins Heavy"/>
                <a:cs typeface="Poppins Heavy"/>
                <a:sym typeface="Poppins Heavy"/>
              </a:rPr>
              <a:t>SOLUÇÕES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83996" y="7338568"/>
            <a:ext cx="498954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0"/>
              </a:lnSpc>
              <a:spcBef>
                <a:spcPct val="0"/>
              </a:spcBef>
            </a:pPr>
            <a:r>
              <a:rPr lang="en-US" b="true" sz="3000" spc="12">
                <a:solidFill>
                  <a:srgbClr val="2F50A4"/>
                </a:solidFill>
                <a:latin typeface="Poppins Heavy"/>
                <a:ea typeface="Poppins Heavy"/>
                <a:cs typeface="Poppins Heavy"/>
                <a:sym typeface="Poppins Heavy"/>
              </a:rPr>
              <a:t>DESAFIO ENCONTRADO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83996" y="2652268"/>
            <a:ext cx="6628145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2F50A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 professor propôs um desafio: os alunos deveriam levantar problemas do mundo real e propor possíveis soluções viáveis.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97972" y="5084953"/>
            <a:ext cx="6614170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2F50A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Durante a dinâmica, a equipe identificou o desperdício de alimentos como um problema relevante, atual e com forte impacto social e ambiental.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83996" y="7936738"/>
            <a:ext cx="6628145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2F50A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Apesar de relevantes, nenhuma dessas soluções fazia uso direto de técnicas de PLN, o que era um dos requisitos principais da disciplina.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-5400000">
            <a:off x="10093389" y="1231053"/>
            <a:ext cx="14331822" cy="5368462"/>
          </a:xfrm>
          <a:custGeom>
            <a:avLst/>
            <a:gdLst/>
            <a:ahLst/>
            <a:cxnLst/>
            <a:rect r="r" b="b" t="t" l="l"/>
            <a:pathLst>
              <a:path h="5368462" w="14331822">
                <a:moveTo>
                  <a:pt x="14331822" y="0"/>
                </a:moveTo>
                <a:lnTo>
                  <a:pt x="0" y="0"/>
                </a:lnTo>
                <a:lnTo>
                  <a:pt x="0" y="5368461"/>
                </a:lnTo>
                <a:lnTo>
                  <a:pt x="14331822" y="5368461"/>
                </a:lnTo>
                <a:lnTo>
                  <a:pt x="1433182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 descr="Notas de corte FIES no(a) undefined – Educa Mais Brasil"/>
          <p:cNvSpPr/>
          <p:nvPr/>
        </p:nvSpPr>
        <p:spPr>
          <a:xfrm flipH="false" flipV="false" rot="0">
            <a:off x="15112141" y="7856440"/>
            <a:ext cx="2706960" cy="2040673"/>
          </a:xfrm>
          <a:custGeom>
            <a:avLst/>
            <a:gdLst/>
            <a:ahLst/>
            <a:cxnLst/>
            <a:rect r="r" b="b" t="t" l="l"/>
            <a:pathLst>
              <a:path h="2040673" w="2706960">
                <a:moveTo>
                  <a:pt x="0" y="0"/>
                </a:moveTo>
                <a:lnTo>
                  <a:pt x="2706960" y="0"/>
                </a:lnTo>
                <a:lnTo>
                  <a:pt x="2706960" y="2040673"/>
                </a:lnTo>
                <a:lnTo>
                  <a:pt x="0" y="20406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7" t="0" r="-257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648823" y="1312968"/>
            <a:ext cx="14331822" cy="5368462"/>
          </a:xfrm>
          <a:custGeom>
            <a:avLst/>
            <a:gdLst/>
            <a:ahLst/>
            <a:cxnLst/>
            <a:rect r="r" b="b" t="t" l="l"/>
            <a:pathLst>
              <a:path h="5368462" w="14331822">
                <a:moveTo>
                  <a:pt x="0" y="0"/>
                </a:moveTo>
                <a:lnTo>
                  <a:pt x="14331822" y="0"/>
                </a:lnTo>
                <a:lnTo>
                  <a:pt x="14331822" y="5368461"/>
                </a:lnTo>
                <a:lnTo>
                  <a:pt x="0" y="5368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22824" y="-970014"/>
            <a:ext cx="2439674" cy="243967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3F6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30199" y="9604188"/>
            <a:ext cx="2315286" cy="231528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740937" y="1028700"/>
            <a:ext cx="3389566" cy="4114800"/>
          </a:xfrm>
          <a:custGeom>
            <a:avLst/>
            <a:gdLst/>
            <a:ahLst/>
            <a:cxnLst/>
            <a:rect r="r" b="b" t="t" l="l"/>
            <a:pathLst>
              <a:path h="4114800" w="3389566">
                <a:moveTo>
                  <a:pt x="0" y="0"/>
                </a:moveTo>
                <a:lnTo>
                  <a:pt x="3389566" y="0"/>
                </a:lnTo>
                <a:lnTo>
                  <a:pt x="33895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60671" y="6708203"/>
            <a:ext cx="2550097" cy="2550097"/>
          </a:xfrm>
          <a:custGeom>
            <a:avLst/>
            <a:gdLst/>
            <a:ahLst/>
            <a:cxnLst/>
            <a:rect r="r" b="b" t="t" l="l"/>
            <a:pathLst>
              <a:path h="2550097" w="2550097">
                <a:moveTo>
                  <a:pt x="0" y="0"/>
                </a:moveTo>
                <a:lnTo>
                  <a:pt x="2550097" y="0"/>
                </a:lnTo>
                <a:lnTo>
                  <a:pt x="2550097" y="2550097"/>
                </a:lnTo>
                <a:lnTo>
                  <a:pt x="0" y="25500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59601" y="2124412"/>
            <a:ext cx="5774209" cy="1872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59"/>
              </a:lnSpc>
              <a:spcBef>
                <a:spcPct val="0"/>
              </a:spcBef>
            </a:pPr>
            <a:r>
              <a:rPr lang="en-US" b="true" sz="6067" spc="24">
                <a:solidFill>
                  <a:srgbClr val="FF9100"/>
                </a:solidFill>
                <a:latin typeface="Poppins Bold"/>
                <a:ea typeface="Poppins Bold"/>
                <a:cs typeface="Poppins Bold"/>
                <a:sym typeface="Poppins Bold"/>
              </a:rPr>
              <a:t>Reformulação da Ideia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59601" y="4563418"/>
            <a:ext cx="8181335" cy="280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91"/>
              </a:lnSpc>
              <a:spcBef>
                <a:spcPct val="0"/>
              </a:spcBef>
            </a:pPr>
            <a:r>
              <a:rPr lang="en-US" b="true" sz="2636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Diante</a:t>
            </a:r>
            <a:r>
              <a:rPr lang="en-US" b="true" sz="2636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disso, a equipe decidiu mudar o foco e criar um projeto que utilizasse PLN para analisar e avaliar ideias de projetos voltadas à redução do desperdício, baseando-se na percepção geral da sociedade, coletada por meio de comentários, tweets e opiniões públicas.</a:t>
            </a:r>
          </a:p>
        </p:txBody>
      </p:sp>
      <p:sp>
        <p:nvSpPr>
          <p:cNvPr name="Freeform 13" id="13" descr="Notas de corte FIES no(a) undefined – Educa Mais Brasil"/>
          <p:cNvSpPr/>
          <p:nvPr/>
        </p:nvSpPr>
        <p:spPr>
          <a:xfrm flipH="false" flipV="false" rot="0">
            <a:off x="431607" y="7856440"/>
            <a:ext cx="2706960" cy="2040673"/>
          </a:xfrm>
          <a:custGeom>
            <a:avLst/>
            <a:gdLst/>
            <a:ahLst/>
            <a:cxnLst/>
            <a:rect r="r" b="b" t="t" l="l"/>
            <a:pathLst>
              <a:path h="2040673" w="2706960">
                <a:moveTo>
                  <a:pt x="0" y="0"/>
                </a:moveTo>
                <a:lnTo>
                  <a:pt x="2706960" y="0"/>
                </a:lnTo>
                <a:lnTo>
                  <a:pt x="2706960" y="2040673"/>
                </a:lnTo>
                <a:lnTo>
                  <a:pt x="0" y="20406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57" t="0" r="-257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4963453" y="2602779"/>
            <a:ext cx="717106" cy="71710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09C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4963453" y="5634845"/>
            <a:ext cx="717106" cy="71710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09C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2506530" y="5016701"/>
            <a:ext cx="14817055" cy="6951668"/>
          </a:xfrm>
          <a:custGeom>
            <a:avLst/>
            <a:gdLst/>
            <a:ahLst/>
            <a:cxnLst/>
            <a:rect r="r" b="b" t="t" l="l"/>
            <a:pathLst>
              <a:path h="6951668" w="14817055">
                <a:moveTo>
                  <a:pt x="0" y="0"/>
                </a:moveTo>
                <a:lnTo>
                  <a:pt x="14817055" y="0"/>
                </a:lnTo>
                <a:lnTo>
                  <a:pt x="14817055" y="6951669"/>
                </a:lnTo>
                <a:lnTo>
                  <a:pt x="0" y="6951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528788" y="1880100"/>
            <a:ext cx="2360236" cy="236023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9C2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259300" y="3836584"/>
            <a:ext cx="2360236" cy="236023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3F6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407072" y="1127472"/>
            <a:ext cx="1829866" cy="917220"/>
          </a:xfrm>
          <a:custGeom>
            <a:avLst/>
            <a:gdLst/>
            <a:ahLst/>
            <a:cxnLst/>
            <a:rect r="r" b="b" t="t" l="l"/>
            <a:pathLst>
              <a:path h="917220" w="1829866">
                <a:moveTo>
                  <a:pt x="0" y="0"/>
                </a:moveTo>
                <a:lnTo>
                  <a:pt x="1829867" y="0"/>
                </a:lnTo>
                <a:lnTo>
                  <a:pt x="1829867" y="917220"/>
                </a:lnTo>
                <a:lnTo>
                  <a:pt x="0" y="917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726241" y="3962137"/>
            <a:ext cx="1191529" cy="1050035"/>
          </a:xfrm>
          <a:custGeom>
            <a:avLst/>
            <a:gdLst/>
            <a:ahLst/>
            <a:cxnLst/>
            <a:rect r="r" b="b" t="t" l="l"/>
            <a:pathLst>
              <a:path h="1050035" w="1191529">
                <a:moveTo>
                  <a:pt x="0" y="0"/>
                </a:moveTo>
                <a:lnTo>
                  <a:pt x="1191529" y="0"/>
                </a:lnTo>
                <a:lnTo>
                  <a:pt x="1191529" y="1050035"/>
                </a:lnTo>
                <a:lnTo>
                  <a:pt x="0" y="10500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833956" y="6924994"/>
            <a:ext cx="976098" cy="960237"/>
          </a:xfrm>
          <a:custGeom>
            <a:avLst/>
            <a:gdLst/>
            <a:ahLst/>
            <a:cxnLst/>
            <a:rect r="r" b="b" t="t" l="l"/>
            <a:pathLst>
              <a:path h="960237" w="976098">
                <a:moveTo>
                  <a:pt x="0" y="0"/>
                </a:moveTo>
                <a:lnTo>
                  <a:pt x="976099" y="0"/>
                </a:lnTo>
                <a:lnTo>
                  <a:pt x="976099" y="960237"/>
                </a:lnTo>
                <a:lnTo>
                  <a:pt x="0" y="9602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 descr="Notas de corte FIES no(a) undefined – Educa Mais Brasil"/>
          <p:cNvSpPr/>
          <p:nvPr/>
        </p:nvSpPr>
        <p:spPr>
          <a:xfrm flipH="false" flipV="false" rot="0">
            <a:off x="15112141" y="7856440"/>
            <a:ext cx="2706960" cy="2040673"/>
          </a:xfrm>
          <a:custGeom>
            <a:avLst/>
            <a:gdLst/>
            <a:ahLst/>
            <a:cxnLst/>
            <a:rect r="r" b="b" t="t" l="l"/>
            <a:pathLst>
              <a:path h="2040673" w="2706960">
                <a:moveTo>
                  <a:pt x="0" y="0"/>
                </a:moveTo>
                <a:lnTo>
                  <a:pt x="2706960" y="0"/>
                </a:lnTo>
                <a:lnTo>
                  <a:pt x="2706960" y="2040673"/>
                </a:lnTo>
                <a:lnTo>
                  <a:pt x="0" y="20406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57" t="0" r="-257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782889" y="3437201"/>
            <a:ext cx="2099907" cy="2099907"/>
          </a:xfrm>
          <a:custGeom>
            <a:avLst/>
            <a:gdLst/>
            <a:ahLst/>
            <a:cxnLst/>
            <a:rect r="r" b="b" t="t" l="l"/>
            <a:pathLst>
              <a:path h="2099907" w="2099907">
                <a:moveTo>
                  <a:pt x="0" y="0"/>
                </a:moveTo>
                <a:lnTo>
                  <a:pt x="2099908" y="0"/>
                </a:lnTo>
                <a:lnTo>
                  <a:pt x="2099908" y="2099907"/>
                </a:lnTo>
                <a:lnTo>
                  <a:pt x="0" y="2099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2111610"/>
            <a:ext cx="5608286" cy="94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41"/>
              </a:lnSpc>
              <a:spcBef>
                <a:spcPct val="0"/>
              </a:spcBef>
            </a:pPr>
            <a:r>
              <a:rPr lang="en-US" b="true" sz="5967" spc="23">
                <a:solidFill>
                  <a:srgbClr val="FF9100"/>
                </a:solidFill>
                <a:latin typeface="Poppins Heavy"/>
                <a:ea typeface="Poppins Heavy"/>
                <a:cs typeface="Poppins Heavy"/>
                <a:sym typeface="Poppins Heavy"/>
              </a:rPr>
              <a:t>Prototipação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55746" y="962025"/>
            <a:ext cx="3945214" cy="1181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31"/>
              </a:lnSpc>
              <a:spcBef>
                <a:spcPct val="0"/>
              </a:spcBef>
            </a:pPr>
            <a:r>
              <a:rPr lang="en-US" b="true" sz="2236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Receber uma idei</a:t>
            </a:r>
            <a:r>
              <a:rPr lang="en-US" b="true" sz="2236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 de projeto para reduzir o desperdício de alimentos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55746" y="3863097"/>
            <a:ext cx="3945214" cy="1181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31"/>
              </a:lnSpc>
              <a:spcBef>
                <a:spcPct val="0"/>
              </a:spcBef>
            </a:pPr>
            <a:r>
              <a:rPr lang="en-US" b="true" sz="2236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</a:t>
            </a:r>
            <a:r>
              <a:rPr lang="en-US" b="true" sz="2236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ealizar análise de sentimentos utilizando um modelo pré-treinado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55746" y="6781055"/>
            <a:ext cx="3945214" cy="1181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31"/>
              </a:lnSpc>
              <a:spcBef>
                <a:spcPct val="0"/>
              </a:spcBef>
            </a:pPr>
            <a:r>
              <a:rPr lang="en-US" b="true" sz="2236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Exibi</a:t>
            </a:r>
            <a:r>
              <a:rPr lang="en-US" b="true" sz="2236" strike="noStrike" u="none">
                <a:solidFill>
                  <a:srgbClr val="123D7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 visualmente o sentimento associado à ideia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251143" y="1596834"/>
            <a:ext cx="13293850" cy="9942692"/>
          </a:xfrm>
          <a:custGeom>
            <a:avLst/>
            <a:gdLst/>
            <a:ahLst/>
            <a:cxnLst/>
            <a:rect r="r" b="b" t="t" l="l"/>
            <a:pathLst>
              <a:path h="9942692" w="13293850">
                <a:moveTo>
                  <a:pt x="0" y="0"/>
                </a:moveTo>
                <a:lnTo>
                  <a:pt x="13293850" y="0"/>
                </a:lnTo>
                <a:lnTo>
                  <a:pt x="13293850" y="9942692"/>
                </a:lnTo>
                <a:lnTo>
                  <a:pt x="0" y="9942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59342" y="4095585"/>
            <a:ext cx="1255819" cy="4951882"/>
            <a:chOff x="0" y="0"/>
            <a:chExt cx="330751" cy="13041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0751" cy="1304199"/>
            </a:xfrm>
            <a:custGeom>
              <a:avLst/>
              <a:gdLst/>
              <a:ahLst/>
              <a:cxnLst/>
              <a:rect r="r" b="b" t="t" l="l"/>
              <a:pathLst>
                <a:path h="1304199" w="330751">
                  <a:moveTo>
                    <a:pt x="0" y="0"/>
                  </a:moveTo>
                  <a:lnTo>
                    <a:pt x="330751" y="0"/>
                  </a:lnTo>
                  <a:lnTo>
                    <a:pt x="330751" y="1304199"/>
                  </a:lnTo>
                  <a:lnTo>
                    <a:pt x="0" y="1304199"/>
                  </a:lnTo>
                  <a:close/>
                </a:path>
              </a:pathLst>
            </a:custGeom>
            <a:solidFill>
              <a:srgbClr val="123D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0751" cy="1342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769430" y="4095585"/>
            <a:ext cx="11596838" cy="4951882"/>
            <a:chOff x="0" y="0"/>
            <a:chExt cx="3054311" cy="13041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54311" cy="1304199"/>
            </a:xfrm>
            <a:custGeom>
              <a:avLst/>
              <a:gdLst/>
              <a:ahLst/>
              <a:cxnLst/>
              <a:rect r="r" b="b" t="t" l="l"/>
              <a:pathLst>
                <a:path h="1304199" w="3054311">
                  <a:moveTo>
                    <a:pt x="0" y="0"/>
                  </a:moveTo>
                  <a:lnTo>
                    <a:pt x="3054311" y="0"/>
                  </a:lnTo>
                  <a:lnTo>
                    <a:pt x="3054311" y="1304199"/>
                  </a:lnTo>
                  <a:lnTo>
                    <a:pt x="0" y="1304199"/>
                  </a:lnTo>
                  <a:close/>
                </a:path>
              </a:pathLst>
            </a:custGeom>
            <a:solidFill>
              <a:srgbClr val="FF91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54311" cy="1342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169241" y="4147469"/>
            <a:ext cx="8854655" cy="460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1"/>
              </a:lnSpc>
            </a:pPr>
            <a:r>
              <a:rPr lang="en-US" sz="3352" spc="13" b="true">
                <a:solidFill>
                  <a:srgbClr val="123D7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Desenvolvimento no Google Colab</a:t>
            </a:r>
          </a:p>
          <a:p>
            <a:pPr algn="l">
              <a:lnSpc>
                <a:spcPts val="6101"/>
              </a:lnSpc>
            </a:pPr>
            <a:r>
              <a:rPr lang="en-US" sz="3352" spc="13" b="true">
                <a:solidFill>
                  <a:srgbClr val="123D7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Tradução das ideias com Googletrans</a:t>
            </a:r>
          </a:p>
          <a:p>
            <a:pPr algn="l">
              <a:lnSpc>
                <a:spcPts val="6101"/>
              </a:lnSpc>
            </a:pPr>
            <a:r>
              <a:rPr lang="en-US" sz="3352" spc="13" b="true">
                <a:solidFill>
                  <a:srgbClr val="123D7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Análise de sentimento com VADER</a:t>
            </a:r>
          </a:p>
          <a:p>
            <a:pPr algn="l">
              <a:lnSpc>
                <a:spcPts val="6101"/>
              </a:lnSpc>
            </a:pPr>
            <a:r>
              <a:rPr lang="en-US" sz="3352" spc="13" b="true">
                <a:solidFill>
                  <a:srgbClr val="123D7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Criação de léxico personalizado</a:t>
            </a:r>
          </a:p>
          <a:p>
            <a:pPr algn="l">
              <a:lnSpc>
                <a:spcPts val="6101"/>
              </a:lnSpc>
            </a:pPr>
            <a:r>
              <a:rPr lang="en-US" sz="3352" spc="13" b="true">
                <a:solidFill>
                  <a:srgbClr val="123D7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Processamento com BoW e Stopwords</a:t>
            </a:r>
          </a:p>
          <a:p>
            <a:pPr algn="l">
              <a:lnSpc>
                <a:spcPts val="6101"/>
              </a:lnSpc>
            </a:pPr>
            <a:r>
              <a:rPr lang="en-US" sz="3352" spc="13" b="true">
                <a:solidFill>
                  <a:srgbClr val="123D7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Geração da nuvem de palavras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59342" y="4147469"/>
            <a:ext cx="784222" cy="460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01"/>
              </a:lnSpc>
            </a:pPr>
            <a:r>
              <a:rPr lang="en-US" b="true" sz="3352" spc="13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1</a:t>
            </a:r>
          </a:p>
          <a:p>
            <a:pPr algn="r">
              <a:lnSpc>
                <a:spcPts val="6101"/>
              </a:lnSpc>
            </a:pPr>
            <a:r>
              <a:rPr lang="en-US" b="true" sz="3352" spc="13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2</a:t>
            </a:r>
          </a:p>
          <a:p>
            <a:pPr algn="r">
              <a:lnSpc>
                <a:spcPts val="6101"/>
              </a:lnSpc>
            </a:pPr>
            <a:r>
              <a:rPr lang="en-US" b="true" sz="3352" spc="13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3</a:t>
            </a:r>
          </a:p>
          <a:p>
            <a:pPr algn="r">
              <a:lnSpc>
                <a:spcPts val="6101"/>
              </a:lnSpc>
            </a:pPr>
            <a:r>
              <a:rPr lang="en-US" b="true" sz="3352" spc="13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4</a:t>
            </a:r>
          </a:p>
          <a:p>
            <a:pPr algn="r">
              <a:lnSpc>
                <a:spcPts val="6101"/>
              </a:lnSpc>
            </a:pPr>
            <a:r>
              <a:rPr lang="en-US" b="true" sz="3352" spc="13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5</a:t>
            </a:r>
          </a:p>
          <a:p>
            <a:pPr algn="r">
              <a:lnSpc>
                <a:spcPts val="6101"/>
              </a:lnSpc>
            </a:pPr>
            <a:r>
              <a:rPr lang="en-US" b="true" sz="3352" spc="13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9430" y="971550"/>
            <a:ext cx="8489870" cy="234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2"/>
              </a:lnSpc>
              <a:spcBef>
                <a:spcPct val="0"/>
              </a:spcBef>
            </a:pPr>
            <a:r>
              <a:rPr lang="en-US" b="true" sz="7603" spc="30">
                <a:solidFill>
                  <a:srgbClr val="123D70"/>
                </a:solidFill>
                <a:latin typeface="Poppins Heavy"/>
                <a:ea typeface="Poppins Heavy"/>
                <a:cs typeface="Poppins Heavy"/>
                <a:sym typeface="Poppins Heavy"/>
              </a:rPr>
              <a:t>Etapas do protótipo inicial</a:t>
            </a:r>
          </a:p>
        </p:txBody>
      </p:sp>
      <p:sp>
        <p:nvSpPr>
          <p:cNvPr name="Freeform 12" id="12" descr="Notas de corte FIES no(a) undefined – Educa Mais Brasil"/>
          <p:cNvSpPr/>
          <p:nvPr/>
        </p:nvSpPr>
        <p:spPr>
          <a:xfrm flipH="false" flipV="false" rot="0">
            <a:off x="431607" y="7856440"/>
            <a:ext cx="2706960" cy="2040673"/>
          </a:xfrm>
          <a:custGeom>
            <a:avLst/>
            <a:gdLst/>
            <a:ahLst/>
            <a:cxnLst/>
            <a:rect r="r" b="b" t="t" l="l"/>
            <a:pathLst>
              <a:path h="2040673" w="2706960">
                <a:moveTo>
                  <a:pt x="0" y="0"/>
                </a:moveTo>
                <a:lnTo>
                  <a:pt x="2706960" y="0"/>
                </a:lnTo>
                <a:lnTo>
                  <a:pt x="2706960" y="2040673"/>
                </a:lnTo>
                <a:lnTo>
                  <a:pt x="0" y="2040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7" t="0" r="-257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648823" y="1312968"/>
            <a:ext cx="14331822" cy="5368462"/>
          </a:xfrm>
          <a:custGeom>
            <a:avLst/>
            <a:gdLst/>
            <a:ahLst/>
            <a:cxnLst/>
            <a:rect r="r" b="b" t="t" l="l"/>
            <a:pathLst>
              <a:path h="5368462" w="14331822">
                <a:moveTo>
                  <a:pt x="0" y="0"/>
                </a:moveTo>
                <a:lnTo>
                  <a:pt x="14331822" y="0"/>
                </a:lnTo>
                <a:lnTo>
                  <a:pt x="14331822" y="5368461"/>
                </a:lnTo>
                <a:lnTo>
                  <a:pt x="0" y="5368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22824" y="-970014"/>
            <a:ext cx="2439674" cy="243967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3F6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96893" y="9258300"/>
            <a:ext cx="2315286" cy="231528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1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12169464" cy="8229600"/>
          </a:xfrm>
          <a:custGeom>
            <a:avLst/>
            <a:gdLst/>
            <a:ahLst/>
            <a:cxnLst/>
            <a:rect r="r" b="b" t="t" l="l"/>
            <a:pathLst>
              <a:path h="8229600" w="12169464">
                <a:moveTo>
                  <a:pt x="0" y="0"/>
                </a:moveTo>
                <a:lnTo>
                  <a:pt x="12169464" y="0"/>
                </a:lnTo>
                <a:lnTo>
                  <a:pt x="121694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6094" b="0"/>
            </a:stretch>
          </a:blipFill>
          <a:ln w="57150" cap="sq">
            <a:solidFill>
              <a:srgbClr val="FF9100"/>
            </a:solidFill>
            <a:prstDash val="solid"/>
            <a:miter/>
          </a:ln>
        </p:spPr>
      </p:sp>
      <p:sp>
        <p:nvSpPr>
          <p:cNvPr name="Freeform 10" id="10" descr="Notas de corte FIES no(a) undefined – Educa Mais Brasil"/>
          <p:cNvSpPr/>
          <p:nvPr/>
        </p:nvSpPr>
        <p:spPr>
          <a:xfrm flipH="false" flipV="false" rot="0">
            <a:off x="15112141" y="7856440"/>
            <a:ext cx="2706960" cy="2040673"/>
          </a:xfrm>
          <a:custGeom>
            <a:avLst/>
            <a:gdLst/>
            <a:ahLst/>
            <a:cxnLst/>
            <a:rect r="r" b="b" t="t" l="l"/>
            <a:pathLst>
              <a:path h="2040673" w="2706960">
                <a:moveTo>
                  <a:pt x="0" y="0"/>
                </a:moveTo>
                <a:lnTo>
                  <a:pt x="2706960" y="0"/>
                </a:lnTo>
                <a:lnTo>
                  <a:pt x="2706960" y="2040673"/>
                </a:lnTo>
                <a:lnTo>
                  <a:pt x="0" y="2040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7" t="0" r="-25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451011" y="1441085"/>
            <a:ext cx="5322260" cy="1411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32"/>
              </a:lnSpc>
            </a:pPr>
            <a:r>
              <a:rPr lang="en-US" b="true" sz="4603" spc="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Bag of</a:t>
            </a:r>
          </a:p>
          <a:p>
            <a:pPr algn="r">
              <a:lnSpc>
                <a:spcPts val="5432"/>
              </a:lnSpc>
              <a:spcBef>
                <a:spcPct val="0"/>
              </a:spcBef>
            </a:pPr>
            <a:r>
              <a:rPr lang="en-US" b="true" sz="4603" spc="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DAGm-dy5n6I</dc:identifier>
  <dcterms:modified xsi:type="dcterms:W3CDTF">2011-08-01T06:04:30Z</dcterms:modified>
  <cp:revision>1</cp:revision>
  <dc:title>Projeto PLN - Equipe 2</dc:title>
</cp:coreProperties>
</file>